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</p:sldIdLst>
  <p:sldSz cx="18288000" cy="10287000"/>
  <p:notesSz cx="6858000" cy="9144000"/>
  <p:embeddedFontLst>
    <p:embeddedFont>
      <p:font typeface="Barrio" charset="1" panose="00000500000000000000"/>
      <p:regular r:id="rId68"/>
    </p:embeddedFont>
    <p:embeddedFont>
      <p:font typeface="Canva Sans" charset="1" panose="020B0503030501040103"/>
      <p:regular r:id="rId69"/>
    </p:embeddedFont>
    <p:embeddedFont>
      <p:font typeface="Canva Sans Bold Italics" charset="1" panose="020B0803030501040103"/>
      <p:regular r:id="rId70"/>
    </p:embeddedFont>
    <p:embeddedFont>
      <p:font typeface="Canva Sans Italics" charset="1" panose="020B0503030501040103"/>
      <p:regular r:id="rId71"/>
    </p:embeddedFont>
    <p:embeddedFont>
      <p:font typeface="Poppins Bold Italics" charset="1" panose="00000800000000000000"/>
      <p:regular r:id="rId72"/>
    </p:embeddedFont>
    <p:embeddedFont>
      <p:font typeface="Roca Two Bold" charset="1" panose="00000800000000000000"/>
      <p:regular r:id="rId73"/>
    </p:embeddedFont>
    <p:embeddedFont>
      <p:font typeface="Roca Two" charset="1" panose="00000500000000000000"/>
      <p:regular r:id="rId74"/>
    </p:embeddedFont>
    <p:embeddedFont>
      <p:font typeface="Canva Sans Bold" charset="1" panose="020B0803030501040103"/>
      <p:regular r:id="rId75"/>
    </p:embeddedFont>
    <p:embeddedFont>
      <p:font typeface="Poppins" charset="1" panose="00000500000000000000"/>
      <p:regular r:id="rId76"/>
    </p:embeddedFont>
    <p:embeddedFont>
      <p:font typeface="Poppins Bold" charset="1" panose="00000800000000000000"/>
      <p:regular r:id="rId77"/>
    </p:embeddedFont>
    <p:embeddedFont>
      <p:font typeface="Roca Two Italics" charset="1" panose="00000400000000000000"/>
      <p:regular r:id="rId78"/>
    </p:embeddedFont>
    <p:embeddedFont>
      <p:font typeface="Poppins Italics" charset="1" panose="00000500000000000000"/>
      <p:regular r:id="rId79"/>
    </p:embeddedFont>
    <p:embeddedFont>
      <p:font typeface="More Sugar" charset="1" panose="00000000000000000000"/>
      <p:regular r:id="rId8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slides/slide2.xml" Type="http://schemas.openxmlformats.org/officeDocument/2006/relationships/slide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73" Target="fonts/font73.fntdata" Type="http://schemas.openxmlformats.org/officeDocument/2006/relationships/font"/><Relationship Id="rId74" Target="fonts/font74.fntdata" Type="http://schemas.openxmlformats.org/officeDocument/2006/relationships/font"/><Relationship Id="rId75" Target="fonts/font75.fntdata" Type="http://schemas.openxmlformats.org/officeDocument/2006/relationships/font"/><Relationship Id="rId76" Target="fonts/font76.fntdata" Type="http://schemas.openxmlformats.org/officeDocument/2006/relationships/font"/><Relationship Id="rId77" Target="fonts/font77.fntdata" Type="http://schemas.openxmlformats.org/officeDocument/2006/relationships/font"/><Relationship Id="rId78" Target="fonts/font78.fntdata" Type="http://schemas.openxmlformats.org/officeDocument/2006/relationships/font"/><Relationship Id="rId79" Target="fonts/font79.fntdata" Type="http://schemas.openxmlformats.org/officeDocument/2006/relationships/font"/><Relationship Id="rId8" Target="slides/slide3.xml" Type="http://schemas.openxmlformats.org/officeDocument/2006/relationships/slide"/><Relationship Id="rId80" Target="fonts/font80.fntdata" Type="http://schemas.openxmlformats.org/officeDocument/2006/relationships/font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8.png" Type="http://schemas.openxmlformats.org/officeDocument/2006/relationships/image"/><Relationship Id="rId12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8.png" Type="http://schemas.openxmlformats.org/officeDocument/2006/relationships/image"/><Relationship Id="rId12" Target="../media/image9.png" Type="http://schemas.openxmlformats.org/officeDocument/2006/relationships/image"/><Relationship Id="rId13" Target="../media/image12.jpeg" Type="http://schemas.openxmlformats.org/officeDocument/2006/relationships/image"/><Relationship Id="rId14" Target="../media/image13.png" Type="http://schemas.openxmlformats.org/officeDocument/2006/relationships/image"/><Relationship Id="rId15" Target="../media/image14.jpeg" Type="http://schemas.openxmlformats.org/officeDocument/2006/relationships/image"/><Relationship Id="rId16" Target="../media/image15.jpeg" Type="http://schemas.openxmlformats.org/officeDocument/2006/relationships/image"/><Relationship Id="rId17" Target="../media/image16.jpe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svg" Type="http://schemas.openxmlformats.org/officeDocument/2006/relationships/image"/><Relationship Id="rId11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10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69913" y="8599031"/>
            <a:ext cx="6391531" cy="2304946"/>
          </a:xfrm>
          <a:custGeom>
            <a:avLst/>
            <a:gdLst/>
            <a:ahLst/>
            <a:cxnLst/>
            <a:rect r="r" b="b" t="t" l="l"/>
            <a:pathLst>
              <a:path h="2304946" w="6391531">
                <a:moveTo>
                  <a:pt x="0" y="0"/>
                </a:moveTo>
                <a:lnTo>
                  <a:pt x="6391531" y="0"/>
                </a:lnTo>
                <a:lnTo>
                  <a:pt x="6391531" y="2304946"/>
                </a:lnTo>
                <a:lnTo>
                  <a:pt x="0" y="23049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49968" y="3483520"/>
            <a:ext cx="14838834" cy="4847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59"/>
              </a:lnSpc>
            </a:pPr>
            <a:r>
              <a:rPr lang="en-US" sz="13899" spc="-43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Assalamu-</a:t>
            </a:r>
            <a:r>
              <a:rPr lang="en-US" sz="13899" spc="-43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Alaikum</a:t>
            </a:r>
          </a:p>
          <a:p>
            <a:pPr algn="ctr">
              <a:lnSpc>
                <a:spcPts val="19459"/>
              </a:lnSpc>
              <a:spcBef>
                <a:spcPct val="0"/>
              </a:spcBef>
            </a:pPr>
            <a:r>
              <a:rPr lang="en-US" sz="13899" spc="-43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Everyone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3251018" y="-6219151"/>
            <a:ext cx="12575975" cy="22304303"/>
          </a:xfrm>
          <a:custGeom>
            <a:avLst/>
            <a:gdLst/>
            <a:ahLst/>
            <a:cxnLst/>
            <a:rect r="r" b="b" t="t" l="l"/>
            <a:pathLst>
              <a:path h="22304303" w="12575975">
                <a:moveTo>
                  <a:pt x="0" y="0"/>
                </a:moveTo>
                <a:lnTo>
                  <a:pt x="12575975" y="0"/>
                </a:lnTo>
                <a:lnTo>
                  <a:pt x="12575975" y="22304303"/>
                </a:lnTo>
                <a:lnTo>
                  <a:pt x="0" y="223043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3378" y="47625"/>
            <a:ext cx="17026303" cy="5872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7"/>
              </a:lnSpc>
            </a:pPr>
            <a:r>
              <a:rPr lang="en-US" b="true" sz="5900" spc="-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4.2: No sooner did + subject +</a:t>
            </a:r>
          </a:p>
          <a:p>
            <a:pPr algn="ctr">
              <a:lnSpc>
                <a:spcPts val="6667"/>
              </a:lnSpc>
            </a:pPr>
            <a:r>
              <a:rPr lang="en-US" b="true" sz="5900" spc="-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base form + ---- than + past indefinite tense</a:t>
            </a:r>
          </a:p>
          <a:p>
            <a:pPr algn="ctr">
              <a:lnSpc>
                <a:spcPts val="6667"/>
              </a:lnSpc>
            </a:pPr>
            <a:r>
              <a:rPr lang="en-US" b="true" sz="5900" spc="-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Affirmative: As soon as + present indefinite, present/future indefinite tense</a:t>
            </a:r>
          </a:p>
          <a:p>
            <a:pPr algn="ctr">
              <a:lnSpc>
                <a:spcPts val="6667"/>
              </a:lnSpc>
            </a:pPr>
            <a:r>
              <a:rPr lang="en-US" b="true" sz="5900" spc="-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Negative: No sooner do/does + subject + </a:t>
            </a:r>
          </a:p>
          <a:p>
            <a:pPr algn="ctr">
              <a:lnSpc>
                <a:spcPts val="6667"/>
              </a:lnSpc>
            </a:pPr>
            <a:r>
              <a:rPr lang="en-US" b="true" sz="5900" spc="-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base form + ---- than + present/future indefinite tense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1335" y="5967476"/>
            <a:ext cx="17306665" cy="403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1"/>
              </a:lnSpc>
            </a:pPr>
            <a:r>
              <a:rPr lang="en-US" b="true" sz="5799" spc="-26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Example:</a:t>
            </a:r>
          </a:p>
          <a:p>
            <a:pPr algn="ctr">
              <a:lnSpc>
                <a:spcPts val="6321"/>
              </a:lnSpc>
            </a:pPr>
            <a:r>
              <a:rPr lang="en-US" sz="5799" spc="-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Affirmative: As soon as the teacher enters the classroom, the students stand up.</a:t>
            </a:r>
          </a:p>
          <a:p>
            <a:pPr algn="ctr">
              <a:lnSpc>
                <a:spcPts val="6321"/>
              </a:lnSpc>
            </a:pPr>
            <a:r>
              <a:rPr lang="en-US" sz="5799" spc="-26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Negative: No sooner does the teacher enter the classroom than the students stand up</a:t>
            </a:r>
          </a:p>
        </p:txBody>
      </p:sp>
    </p:spTree>
  </p:cSld>
  <p:clrMapOvr>
    <a:masterClrMapping/>
  </p:clrMapOvr>
  <p:transition spd="fast">
    <p:cover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4081918" y="6102589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9504" y="3446196"/>
            <a:ext cx="16499796" cy="415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67"/>
              </a:lnSpc>
            </a:pPr>
            <a:r>
              <a:rPr lang="en-US" sz="11905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2: Assertive to</a:t>
            </a:r>
          </a:p>
          <a:p>
            <a:pPr algn="ctr">
              <a:lnSpc>
                <a:spcPts val="16667"/>
              </a:lnSpc>
            </a:pPr>
            <a:r>
              <a:rPr lang="en-US" sz="11905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Interrogative </a:t>
            </a:r>
          </a:p>
        </p:txBody>
      </p:sp>
    </p:spTree>
  </p:cSld>
  <p:clrMapOvr>
    <a:masterClrMapping/>
  </p:clrMapOvr>
  <p:transition spd="fast">
    <p:cover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278929" y="-6320417"/>
            <a:ext cx="12783655" cy="22672636"/>
          </a:xfrm>
          <a:custGeom>
            <a:avLst/>
            <a:gdLst/>
            <a:ahLst/>
            <a:cxnLst/>
            <a:rect r="r" b="b" t="t" l="l"/>
            <a:pathLst>
              <a:path h="22672636" w="12783655">
                <a:moveTo>
                  <a:pt x="0" y="0"/>
                </a:moveTo>
                <a:lnTo>
                  <a:pt x="12783655" y="0"/>
                </a:lnTo>
                <a:lnTo>
                  <a:pt x="12783655" y="22672636"/>
                </a:lnTo>
                <a:lnTo>
                  <a:pt x="0" y="226726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0" y="-1010117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-3734748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4069906" y="6114601"/>
            <a:ext cx="4988087" cy="4824841"/>
          </a:xfrm>
          <a:custGeom>
            <a:avLst/>
            <a:gdLst/>
            <a:ahLst/>
            <a:cxnLst/>
            <a:rect r="r" b="b" t="t" l="l"/>
            <a:pathLst>
              <a:path h="4824841" w="4988087">
                <a:moveTo>
                  <a:pt x="4988087" y="0"/>
                </a:moveTo>
                <a:lnTo>
                  <a:pt x="0" y="0"/>
                </a:lnTo>
                <a:lnTo>
                  <a:pt x="0" y="4824841"/>
                </a:lnTo>
                <a:lnTo>
                  <a:pt x="4988087" y="4824841"/>
                </a:lnTo>
                <a:lnTo>
                  <a:pt x="4988087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295249" y="85725"/>
            <a:ext cx="18157910" cy="402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0"/>
              </a:lnSpc>
            </a:pPr>
            <a:r>
              <a:rPr lang="en-US" sz="6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Rule-1:</a:t>
            </a:r>
          </a:p>
          <a:p>
            <a:pPr algn="ctr">
              <a:lnSpc>
                <a:spcPts val="6360"/>
              </a:lnSpc>
            </a:pPr>
            <a:r>
              <a:rPr lang="en-US" sz="6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an assertive sentence has a ‘Be’ verb, ‘Have’ verb, or a modal verb, then in the interrogative sentence, the same verb comes before the subject and ‘not’ is added with the verb.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8113" y="4132263"/>
            <a:ext cx="13981835" cy="214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9"/>
              </a:lnSpc>
            </a:pPr>
            <a:r>
              <a:rPr lang="en-US" sz="57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Example:</a:t>
            </a:r>
          </a:p>
          <a:p>
            <a:pPr algn="ctr">
              <a:lnSpc>
                <a:spcPts val="5509"/>
              </a:lnSpc>
            </a:pPr>
            <a:r>
              <a:rPr lang="en-US" sz="5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Assertive: I have been reading. </a:t>
            </a:r>
          </a:p>
          <a:p>
            <a:pPr algn="ctr">
              <a:lnSpc>
                <a:spcPts val="5509"/>
              </a:lnSpc>
            </a:pPr>
            <a:r>
              <a:rPr lang="en-US" sz="5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Interrogative: Have I not been reading?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8113" y="6413066"/>
            <a:ext cx="16951187" cy="3804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41"/>
              </a:lnSpc>
            </a:pPr>
            <a:r>
              <a:rPr lang="en-US" b="true" sz="5882" spc="-40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Note:</a:t>
            </a:r>
          </a:p>
          <a:p>
            <a:pPr algn="ctr">
              <a:lnSpc>
                <a:spcPts val="4941"/>
              </a:lnSpc>
            </a:pPr>
            <a:r>
              <a:rPr lang="en-US" sz="5882" spc="-40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 negative interrogative sentences, ‘not’ is not placed before the noun or after the pronoun.</a:t>
            </a:r>
          </a:p>
          <a:p>
            <a:pPr algn="ctr">
              <a:lnSpc>
                <a:spcPts val="4941"/>
              </a:lnSpc>
            </a:pPr>
            <a:r>
              <a:rPr lang="en-US" sz="5882" spc="-40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Instead, a contracted form is used, like:</a:t>
            </a:r>
          </a:p>
          <a:p>
            <a:pPr algn="ctr">
              <a:lnSpc>
                <a:spcPts val="4941"/>
              </a:lnSpc>
            </a:pPr>
            <a:r>
              <a:rPr lang="en-US" sz="5882" spc="-40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Isn’t, Hasn’t, Haven’t, Can’t, etc.</a:t>
            </a:r>
          </a:p>
          <a:p>
            <a:pPr algn="ctr">
              <a:lnSpc>
                <a:spcPts val="4941"/>
              </a:lnSpc>
            </a:pPr>
            <a:r>
              <a:rPr lang="en-US" sz="5882" spc="-40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These come before the noun or pronoun.</a:t>
            </a:r>
          </a:p>
        </p:txBody>
      </p:sp>
    </p:spTree>
  </p:cSld>
  <p:clrMapOvr>
    <a:masterClrMapping/>
  </p:clrMapOvr>
  <p:transition spd="fast">
    <p:cover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97904"/>
            <a:ext cx="18288000" cy="9842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8"/>
              </a:lnSpc>
            </a:pPr>
            <a:r>
              <a:rPr lang="en-US" b="true" sz="6800" spc="-51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Rule-2:</a:t>
            </a:r>
          </a:p>
          <a:p>
            <a:pPr algn="ctr">
              <a:lnSpc>
                <a:spcPts val="6868"/>
              </a:lnSpc>
            </a:pPr>
            <a:r>
              <a:rPr lang="en-US" b="true" sz="6800" spc="-51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an assertive sentence has a 'Be' verb, 'Have' verb, or a modal verb, then in the interrogative sentence, that verb comes before the subject, and ‘not’ is added with the verb.</a:t>
            </a:r>
          </a:p>
          <a:p>
            <a:pPr algn="ctr">
              <a:lnSpc>
                <a:spcPts val="6160"/>
              </a:lnSpc>
            </a:pPr>
          </a:p>
          <a:p>
            <a:pPr algn="ctr">
              <a:lnSpc>
                <a:spcPts val="6160"/>
              </a:lnSpc>
            </a:pPr>
            <a:r>
              <a:rPr lang="en-US" b="true" sz="6099" spc="-457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Note: </a:t>
            </a:r>
            <a:r>
              <a:rPr lang="en-US" sz="6099" spc="-45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 a negative interrogative sentence, ‘not’ is not placed after a noun or after a pronoun.</a:t>
            </a:r>
          </a:p>
          <a:p>
            <a:pPr algn="ctr">
              <a:lnSpc>
                <a:spcPts val="6160"/>
              </a:lnSpc>
            </a:pPr>
            <a:r>
              <a:rPr lang="en-US" sz="6099" spc="-45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But when using the contracted form (like Isn't, Hasn't, Haven't, Can't, etc.), it comes before both nouns and pronouns.</a:t>
            </a:r>
          </a:p>
          <a:p>
            <a:pPr algn="ctr">
              <a:lnSpc>
                <a:spcPts val="6160"/>
              </a:lnSpc>
            </a:pPr>
          </a:p>
        </p:txBody>
      </p:sp>
    </p:spTree>
  </p:cSld>
  <p:clrMapOvr>
    <a:masterClrMapping/>
  </p:clrMapOvr>
  <p:transition spd="fast">
    <p:cover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3340224" y="-5724709"/>
            <a:ext cx="12780988" cy="22667905"/>
          </a:xfrm>
          <a:custGeom>
            <a:avLst/>
            <a:gdLst/>
            <a:ahLst/>
            <a:cxnLst/>
            <a:rect r="r" b="b" t="t" l="l"/>
            <a:pathLst>
              <a:path h="22667905" w="12780988">
                <a:moveTo>
                  <a:pt x="0" y="0"/>
                </a:moveTo>
                <a:lnTo>
                  <a:pt x="12780987" y="0"/>
                </a:lnTo>
                <a:lnTo>
                  <a:pt x="12780987" y="22667906"/>
                </a:lnTo>
                <a:lnTo>
                  <a:pt x="0" y="226679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5400000">
            <a:off x="14081918" y="6102589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771325"/>
            <a:ext cx="17697503" cy="5259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9"/>
              </a:lnSpc>
            </a:pPr>
            <a:r>
              <a:rPr lang="en-US" b="true" sz="6000" spc="-5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Rule-3:</a:t>
            </a:r>
          </a:p>
          <a:p>
            <a:pPr algn="ctr">
              <a:lnSpc>
                <a:spcPts val="6959"/>
              </a:lnSpc>
            </a:pPr>
            <a:r>
              <a:rPr lang="en-US" b="true" sz="6000" spc="-5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an assertive sentence (a normal sentence) has "All", "everyone", or "everybody" with a verb,</a:t>
            </a:r>
          </a:p>
          <a:p>
            <a:pPr algn="ctr">
              <a:lnSpc>
                <a:spcPts val="6959"/>
              </a:lnSpc>
            </a:pPr>
            <a:r>
              <a:rPr lang="en-US" b="true" sz="6000" spc="-5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then to make it interrogative (a question), use:</a:t>
            </a:r>
          </a:p>
          <a:p>
            <a:pPr algn="ctr">
              <a:lnSpc>
                <a:spcPts val="6959"/>
              </a:lnSpc>
            </a:pPr>
            <a:r>
              <a:rPr lang="en-US" b="true" sz="6000" spc="-54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"Who + auxiliary verb (helping verb) + not + verb"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3536" y="6109177"/>
            <a:ext cx="14606290" cy="242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3"/>
              </a:lnSpc>
            </a:pPr>
            <a:r>
              <a:rPr lang="en-US" sz="5900" spc="-8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Examples:</a:t>
            </a:r>
          </a:p>
          <a:p>
            <a:pPr algn="ctr">
              <a:lnSpc>
                <a:spcPts val="6313"/>
              </a:lnSpc>
            </a:pPr>
            <a:r>
              <a:rPr lang="en-US" sz="5900" spc="-8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Assertive: Everybody loves flower.</a:t>
            </a:r>
          </a:p>
          <a:p>
            <a:pPr algn="ctr">
              <a:lnSpc>
                <a:spcPts val="6313"/>
              </a:lnSpc>
            </a:pPr>
            <a:r>
              <a:rPr lang="en-US" sz="5900" spc="-8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Interrogative: Who does not love flowers?</a:t>
            </a:r>
          </a:p>
        </p:txBody>
      </p:sp>
    </p:spTree>
  </p:cSld>
  <p:clrMapOvr>
    <a:masterClrMapping/>
  </p:clrMapOvr>
  <p:transition spd="fast">
    <p:cover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3063950" y="3431352"/>
            <a:ext cx="24459242" cy="4148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27"/>
              </a:lnSpc>
              <a:spcBef>
                <a:spcPct val="0"/>
              </a:spcBef>
            </a:pPr>
            <a:r>
              <a:rPr lang="en-US" sz="11876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3- Assertive to Imperative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</p:spTree>
  </p:cSld>
  <p:clrMapOvr>
    <a:masterClrMapping/>
  </p:clrMapOvr>
  <p:transition spd="fast">
    <p:cover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914400"/>
            <a:ext cx="17331186" cy="4980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5"/>
              </a:lnSpc>
            </a:pPr>
            <a:r>
              <a:rPr lang="en-US" sz="5668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01</a:t>
            </a:r>
            <a:r>
              <a:rPr lang="en-US" sz="5668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:</a:t>
            </a:r>
          </a:p>
          <a:p>
            <a:pPr algn="ctr">
              <a:lnSpc>
                <a:spcPts val="7935"/>
              </a:lnSpc>
            </a:pPr>
            <a:r>
              <a:rPr lang="en-US" sz="5668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If the subject of an Assertive sentence is 2nd person, the Imperative sentence begins with the base form of the verb.</a:t>
            </a:r>
          </a:p>
          <a:p>
            <a:pPr algn="ctr">
              <a:lnSpc>
                <a:spcPts val="7935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85358" y="5486519"/>
            <a:ext cx="16273942" cy="3288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8"/>
              </a:lnSpc>
              <a:spcBef>
                <a:spcPct val="0"/>
              </a:spcBef>
            </a:pPr>
            <a:r>
              <a:rPr lang="en-US" sz="626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If the Assertive sentence is negative or contains never, use Do not / Don't /Never + base verb.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</p:spTree>
  </p:cSld>
  <p:clrMapOvr>
    <a:masterClrMapping/>
  </p:clrMapOvr>
  <p:transition spd="fast">
    <p:cover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838200"/>
            <a:ext cx="17871935" cy="7442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7"/>
              </a:lnSpc>
            </a:pPr>
            <a:r>
              <a:rPr lang="en-US" sz="699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Examples:</a:t>
            </a:r>
          </a:p>
          <a:p>
            <a:pPr algn="ctr">
              <a:lnSpc>
                <a:spcPts val="9787"/>
              </a:lnSpc>
            </a:pP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</a:t>
            </a: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You speak loudly.</a:t>
            </a:r>
          </a:p>
          <a:p>
            <a:pPr algn="ctr">
              <a:lnSpc>
                <a:spcPts val="9787"/>
              </a:lnSpc>
              <a:spcBef>
                <a:spcPct val="0"/>
              </a:spcBef>
            </a:pP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Imperative- </a:t>
            </a: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Speak loudly.</a:t>
            </a:r>
          </a:p>
          <a:p>
            <a:pPr algn="ctr">
              <a:lnSpc>
                <a:spcPts val="9787"/>
              </a:lnSpc>
              <a:spcBef>
                <a:spcPct val="0"/>
              </a:spcBef>
            </a:pPr>
          </a:p>
          <a:p>
            <a:pPr algn="ctr">
              <a:lnSpc>
                <a:spcPts val="9787"/>
              </a:lnSpc>
              <a:spcBef>
                <a:spcPct val="0"/>
              </a:spcBef>
            </a:pP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Assertive-You do not speak loudly.</a:t>
            </a:r>
          </a:p>
          <a:p>
            <a:pPr algn="ctr">
              <a:lnSpc>
                <a:spcPts val="9787"/>
              </a:lnSpc>
              <a:spcBef>
                <a:spcPct val="0"/>
              </a:spcBef>
            </a:pPr>
            <a:r>
              <a:rPr lang="en-US" sz="699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Imperative- Don't speak loudly!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17</a:t>
            </a:r>
          </a:p>
        </p:txBody>
      </p:sp>
    </p:spTree>
  </p:cSld>
  <p:clrMapOvr>
    <a:masterClrMapping/>
  </p:clrMapOvr>
  <p:transition spd="fast">
    <p:cover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6488" y="2008598"/>
            <a:ext cx="17407510" cy="5447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6514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02:</a:t>
            </a:r>
          </a:p>
          <a:p>
            <a:pPr algn="ctr">
              <a:lnSpc>
                <a:spcPts val="9120"/>
              </a:lnSpc>
              <a:spcBef>
                <a:spcPct val="0"/>
              </a:spcBef>
            </a:pPr>
            <a:r>
              <a:rPr lang="en-US" sz="6514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If the subject is 1st person or 3rd person, the Imperative sentence starts with Let + objective form of the subject + base verb.</a:t>
            </a:r>
          </a:p>
          <a:p>
            <a:pPr algn="ctr">
              <a:lnSpc>
                <a:spcPts val="6685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18</a:t>
            </a:r>
          </a:p>
        </p:txBody>
      </p:sp>
    </p:spTree>
  </p:cSld>
  <p:clrMapOvr>
    <a:masterClrMapping/>
  </p:clrMapOvr>
  <p:transition spd="fast">
    <p:cover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3761711" y="1552563"/>
            <a:ext cx="24413818" cy="823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3"/>
              </a:lnSpc>
            </a:pPr>
            <a:r>
              <a:rPr lang="en-US" sz="6695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Examples:</a:t>
            </a:r>
          </a:p>
          <a:p>
            <a:pPr algn="ctr">
              <a:lnSpc>
                <a:spcPts val="9373"/>
              </a:lnSpc>
            </a:pPr>
            <a:r>
              <a:rPr lang="en-US" sz="669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Assertive- She comes tomorrow </a:t>
            </a:r>
          </a:p>
          <a:p>
            <a:pPr algn="ctr">
              <a:lnSpc>
                <a:spcPts val="9373"/>
              </a:lnSpc>
            </a:pPr>
            <a:r>
              <a:rPr lang="en-US" sz="669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Imperative- Let her  come tomorrow</a:t>
            </a:r>
          </a:p>
          <a:p>
            <a:pPr algn="ctr">
              <a:lnSpc>
                <a:spcPts val="9373"/>
              </a:lnSpc>
            </a:pPr>
            <a:r>
              <a:rPr lang="en-US" sz="669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Assertive- They play football</a:t>
            </a:r>
          </a:p>
          <a:p>
            <a:pPr algn="ctr">
              <a:lnSpc>
                <a:spcPts val="9373"/>
              </a:lnSpc>
            </a:pPr>
            <a:r>
              <a:rPr lang="en-US" sz="669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imperative- Let them play football</a:t>
            </a:r>
          </a:p>
          <a:p>
            <a:pPr algn="ctr">
              <a:lnSpc>
                <a:spcPts val="9373"/>
              </a:lnSpc>
            </a:pPr>
          </a:p>
          <a:p>
            <a:pPr algn="ctr">
              <a:lnSpc>
                <a:spcPts val="9373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19</a:t>
            </a:r>
          </a:p>
        </p:txBody>
      </p:sp>
    </p:spTree>
  </p:cSld>
  <p:clrMapOvr>
    <a:masterClrMapping/>
  </p:clrMapOvr>
  <p:transition spd="fast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2912299" y="-5647790"/>
            <a:ext cx="11995220" cy="21274296"/>
          </a:xfrm>
          <a:custGeom>
            <a:avLst/>
            <a:gdLst/>
            <a:ahLst/>
            <a:cxnLst/>
            <a:rect r="r" b="b" t="t" l="l"/>
            <a:pathLst>
              <a:path h="21274296" w="11995220">
                <a:moveTo>
                  <a:pt x="0" y="0"/>
                </a:moveTo>
                <a:lnTo>
                  <a:pt x="11995221" y="0"/>
                </a:lnTo>
                <a:lnTo>
                  <a:pt x="11995221" y="21274296"/>
                </a:lnTo>
                <a:lnTo>
                  <a:pt x="0" y="212742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6652117" y="9606628"/>
            <a:ext cx="2854086" cy="2760680"/>
          </a:xfrm>
          <a:custGeom>
            <a:avLst/>
            <a:gdLst/>
            <a:ahLst/>
            <a:cxnLst/>
            <a:rect r="r" b="b" t="t" l="l"/>
            <a:pathLst>
              <a:path h="2760680" w="2854086">
                <a:moveTo>
                  <a:pt x="2854087" y="0"/>
                </a:moveTo>
                <a:lnTo>
                  <a:pt x="0" y="0"/>
                </a:lnTo>
                <a:lnTo>
                  <a:pt x="0" y="2760680"/>
                </a:lnTo>
                <a:lnTo>
                  <a:pt x="2854087" y="2760680"/>
                </a:lnTo>
                <a:lnTo>
                  <a:pt x="2854087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32545" y="2462762"/>
            <a:ext cx="16415072" cy="5972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1. Affirmative to Negative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2. Assertive to interrogative 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3. Assertive to imperative 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4. Part(1)</a:t>
            </a:r>
            <a:r>
              <a:rPr lang="en-US" sz="6835" i="true" spc="-369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-</a:t>
            </a: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Assertive to exclamatory  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     </a:t>
            </a:r>
            <a:r>
              <a:rPr lang="en-US" sz="6835" i="true" spc="-369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Part(2)-</a:t>
            </a: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Exclamatory to Assertive 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5. Part(1)</a:t>
            </a:r>
            <a:r>
              <a:rPr lang="en-US" sz="6835" i="true" spc="-369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-</a:t>
            </a: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 Simple to complex &amp; Compound</a:t>
            </a:r>
            <a:r>
              <a:rPr lang="en-US" sz="6835" spc="-36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 </a:t>
            </a:r>
          </a:p>
          <a:p>
            <a:pPr algn="l">
              <a:lnSpc>
                <a:spcPts val="6699"/>
              </a:lnSpc>
            </a:pP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    </a:t>
            </a:r>
            <a:r>
              <a:rPr lang="en-US" sz="6835" i="true" spc="-369">
                <a:solidFill>
                  <a:srgbClr val="000000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 Part(2)- </a:t>
            </a:r>
            <a:r>
              <a:rPr lang="en-US" b="true" sz="6835" i="true" spc="-369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Complex to Compound.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32184" y="822757"/>
            <a:ext cx="10119345" cy="1536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60"/>
              </a:lnSpc>
              <a:spcBef>
                <a:spcPct val="0"/>
              </a:spcBef>
            </a:pPr>
            <a:r>
              <a:rPr lang="en-US" sz="8900" spc="-275" u="sng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Changing Sentences</a:t>
            </a:r>
          </a:p>
        </p:txBody>
      </p:sp>
    </p:spTree>
  </p:cSld>
  <p:clrMapOvr>
    <a:masterClrMapping/>
  </p:clrMapOvr>
  <p:transition spd="fast">
    <p:cover dir="l"/>
  </p:transition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2314843"/>
            <a:ext cx="18821648" cy="3810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28"/>
              </a:lnSpc>
              <a:spcBef>
                <a:spcPct val="0"/>
              </a:spcBef>
            </a:pPr>
            <a:r>
              <a:rPr lang="en-US" sz="10877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4 (part:1)- Assertive to Exclamatory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20</a:t>
            </a:r>
          </a:p>
        </p:txBody>
      </p:sp>
    </p:spTree>
  </p:cSld>
  <p:clrMapOvr>
    <a:masterClrMapping/>
  </p:clrMapOvr>
  <p:transition spd="fast">
    <p:cover dir="l"/>
  </p:transition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95250"/>
            <a:ext cx="17134904" cy="8318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71"/>
              </a:lnSpc>
            </a:pPr>
            <a:r>
              <a:rPr lang="en-US" sz="5693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Rule:1</a:t>
            </a:r>
          </a:p>
          <a:p>
            <a:pPr algn="ctr">
              <a:lnSpc>
                <a:spcPts val="7971"/>
              </a:lnSpc>
            </a:pPr>
            <a:r>
              <a:rPr lang="en-US" sz="569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Begin with What or How.</a:t>
            </a:r>
          </a:p>
          <a:p>
            <a:pPr algn="ctr">
              <a:lnSpc>
                <a:spcPts val="7971"/>
              </a:lnSpc>
            </a:pPr>
            <a:r>
              <a:rPr lang="en-US" sz="569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Follow with (Adjective/Adverb + Subject + Verb).</a:t>
            </a:r>
          </a:p>
          <a:p>
            <a:pPr algn="ctr">
              <a:lnSpc>
                <a:spcPts val="7971"/>
              </a:lnSpc>
            </a:pPr>
            <a:r>
              <a:rPr lang="en-US" sz="569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Adverbs used in Assertive sentences (e.g., very, most, indeed) appear in the Exclamatory sentence.</a:t>
            </a:r>
          </a:p>
          <a:p>
            <a:pPr algn="ctr">
              <a:lnSpc>
                <a:spcPts val="13340"/>
              </a:lnSpc>
            </a:pPr>
          </a:p>
          <a:p>
            <a:pPr algn="ctr">
              <a:lnSpc>
                <a:spcPts val="1334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655868" y="4991100"/>
            <a:ext cx="12976264" cy="659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2"/>
              </a:lnSpc>
            </a:pPr>
            <a:r>
              <a:rPr lang="en-US" sz="5323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Note:</a:t>
            </a:r>
          </a:p>
          <a:p>
            <a:pPr algn="ctr">
              <a:lnSpc>
                <a:spcPts val="7452"/>
              </a:lnSpc>
            </a:pPr>
            <a:r>
              <a:rPr lang="en-US" sz="532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What if the adjective is preceded by an article (a/an).</a:t>
            </a:r>
          </a:p>
          <a:p>
            <a:pPr algn="ctr">
              <a:lnSpc>
                <a:spcPts val="7452"/>
              </a:lnSpc>
            </a:pPr>
            <a:r>
              <a:rPr lang="en-US" sz="532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Use How if there is no article before the adjective.</a:t>
            </a:r>
          </a:p>
          <a:p>
            <a:pPr algn="ctr">
              <a:lnSpc>
                <a:spcPts val="7452"/>
              </a:lnSpc>
            </a:pPr>
          </a:p>
          <a:p>
            <a:pPr algn="ctr">
              <a:lnSpc>
                <a:spcPts val="745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21</a:t>
            </a:r>
          </a:p>
        </p:txBody>
      </p:sp>
    </p:spTree>
  </p:cSld>
  <p:clrMapOvr>
    <a:masterClrMapping/>
  </p:clrMapOvr>
  <p:transition spd="fast">
    <p:cover dir="l"/>
  </p:transition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909" y="341378"/>
            <a:ext cx="17290182" cy="8253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07"/>
              </a:lnSpc>
            </a:pPr>
            <a:r>
              <a:rPr lang="en-US" sz="6648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Examples:</a:t>
            </a:r>
          </a:p>
          <a:p>
            <a:pPr algn="ctr">
              <a:lnSpc>
                <a:spcPts val="9307"/>
              </a:lnSpc>
            </a:pPr>
          </a:p>
          <a:p>
            <a:pPr algn="ctr">
              <a:lnSpc>
                <a:spcPts val="9307"/>
              </a:lnSpc>
            </a:pPr>
            <a:r>
              <a:rPr lang="en-US" sz="664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She is a beautiful girl.</a:t>
            </a:r>
          </a:p>
          <a:p>
            <a:pPr algn="ctr">
              <a:lnSpc>
                <a:spcPts val="9307"/>
              </a:lnSpc>
            </a:pPr>
            <a:r>
              <a:rPr lang="en-US" sz="664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What a beautiful girl she is!</a:t>
            </a:r>
          </a:p>
          <a:p>
            <a:pPr algn="ctr">
              <a:lnSpc>
                <a:spcPts val="9307"/>
              </a:lnSpc>
            </a:pPr>
          </a:p>
          <a:p>
            <a:pPr algn="ctr">
              <a:lnSpc>
                <a:spcPts val="9307"/>
              </a:lnSpc>
            </a:pPr>
            <a:r>
              <a:rPr lang="en-US" sz="664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He is very clever</a:t>
            </a:r>
          </a:p>
          <a:p>
            <a:pPr algn="ctr">
              <a:lnSpc>
                <a:spcPts val="9307"/>
              </a:lnSpc>
              <a:spcBef>
                <a:spcPct val="0"/>
              </a:spcBef>
            </a:pPr>
            <a:r>
              <a:rPr lang="en-US" sz="664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How clever he is!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22</a:t>
            </a:r>
          </a:p>
        </p:txBody>
      </p:sp>
    </p:spTree>
  </p:cSld>
  <p:clrMapOvr>
    <a:masterClrMapping/>
  </p:clrMapOvr>
  <p:transition spd="fast">
    <p:cover dir="l"/>
  </p:transition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201245" y="1915758"/>
            <a:ext cx="18747269" cy="6226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76"/>
              </a:lnSpc>
              <a:spcBef>
                <a:spcPct val="0"/>
              </a:spcBef>
            </a:pPr>
            <a:r>
              <a:rPr lang="en-US" sz="1184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4 (part:2)- Exclamatory to assertive 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23</a:t>
            </a:r>
          </a:p>
        </p:txBody>
      </p:sp>
    </p:spTree>
  </p:cSld>
  <p:clrMapOvr>
    <a:masterClrMapping/>
  </p:clrMapOvr>
  <p:transition spd="fast">
    <p:cover dir="l"/>
  </p:transition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7460" y="685730"/>
            <a:ext cx="15853726" cy="8156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88"/>
              </a:lnSpc>
            </a:pPr>
            <a:r>
              <a:rPr lang="en-US" sz="6634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01:</a:t>
            </a:r>
          </a:p>
          <a:p>
            <a:pPr algn="ctr">
              <a:lnSpc>
                <a:spcPts val="9288"/>
              </a:lnSpc>
            </a:pPr>
            <a:r>
              <a:rPr lang="en-US" sz="6634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Subject and verb remain unchanged and in the same order.Articles remain unchanged too.</a:t>
            </a:r>
          </a:p>
          <a:p>
            <a:pPr algn="ctr">
              <a:lnSpc>
                <a:spcPts val="9288"/>
              </a:lnSpc>
              <a:spcBef>
                <a:spcPct val="0"/>
              </a:spcBef>
            </a:pPr>
            <a:r>
              <a:rPr lang="en-US" sz="6634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Replace What and How with very/most before adjectives and quite before nouns.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24</a:t>
            </a:r>
          </a:p>
        </p:txBody>
      </p:sp>
    </p:spTree>
  </p:cSld>
  <p:clrMapOvr>
    <a:masterClrMapping/>
  </p:clrMapOvr>
  <p:transition spd="fast">
    <p:cover dir="l"/>
  </p:transition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06937" y="926165"/>
            <a:ext cx="18394937" cy="10529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00"/>
              </a:lnSpc>
            </a:pPr>
            <a:r>
              <a:rPr lang="en-US" sz="657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Examples:</a:t>
            </a:r>
          </a:p>
          <a:p>
            <a:pPr algn="ctr">
              <a:lnSpc>
                <a:spcPts val="9200"/>
              </a:lnSpc>
            </a:pPr>
          </a:p>
          <a:p>
            <a:pPr algn="ctr">
              <a:lnSpc>
                <a:spcPts val="9200"/>
              </a:lnSpc>
            </a:pP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</a:t>
            </a: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What a beautiful girl she is! </a:t>
            </a:r>
          </a:p>
          <a:p>
            <a:pPr algn="ctr">
              <a:lnSpc>
                <a:spcPts val="9200"/>
              </a:lnSpc>
            </a:pP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</a:t>
            </a: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She is a very beautiful girl. </a:t>
            </a:r>
          </a:p>
          <a:p>
            <a:pPr algn="ctr">
              <a:lnSpc>
                <a:spcPts val="9200"/>
              </a:lnSpc>
            </a:pPr>
          </a:p>
          <a:p>
            <a:pPr algn="ctr">
              <a:lnSpc>
                <a:spcPts val="9200"/>
              </a:lnSpc>
            </a:pP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</a:t>
            </a: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How clever he is!</a:t>
            </a:r>
          </a:p>
          <a:p>
            <a:pPr algn="ctr">
              <a:lnSpc>
                <a:spcPts val="9200"/>
              </a:lnSpc>
            </a:pP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</a:t>
            </a:r>
            <a:r>
              <a:rPr lang="en-US" sz="657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He is very clever.</a:t>
            </a:r>
          </a:p>
          <a:p>
            <a:pPr algn="ctr">
              <a:lnSpc>
                <a:spcPts val="9200"/>
              </a:lnSpc>
            </a:pPr>
          </a:p>
          <a:p>
            <a:pPr algn="ctr">
              <a:lnSpc>
                <a:spcPts val="92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25</a:t>
            </a:r>
          </a:p>
        </p:txBody>
      </p:sp>
    </p:spTree>
  </p:cSld>
  <p:clrMapOvr>
    <a:masterClrMapping/>
  </p:clrMapOvr>
  <p:transition spd="fast">
    <p:cover dir="l"/>
  </p:transition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72108" y="229235"/>
            <a:ext cx="14943784" cy="7895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02:</a:t>
            </a:r>
          </a:p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If the Exclamatory sentence begins with Had, Could, Were, start the Assertive sentence starts with I wish.</a:t>
            </a:r>
          </a:p>
          <a:p>
            <a:pPr algn="ctr">
              <a:lnSpc>
                <a:spcPts val="8959"/>
              </a:lnSpc>
            </a:pPr>
          </a:p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Place the subject before the verb.</a:t>
            </a:r>
          </a:p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sz="63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&amp; remove</a:t>
            </a:r>
            <a:r>
              <a:rPr lang="en-US" sz="63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the exclamation mark.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26</a:t>
            </a:r>
          </a:p>
        </p:txBody>
      </p:sp>
    </p:spTree>
  </p:cSld>
  <p:clrMapOvr>
    <a:masterClrMapping/>
  </p:clrMapOvr>
  <p:transition spd="fast">
    <p:cover dir="l"/>
  </p:transition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612598" y="187997"/>
            <a:ext cx="19556537" cy="7663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3"/>
              </a:lnSpc>
            </a:pPr>
            <a:r>
              <a:rPr lang="en-US" sz="719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Examples:</a:t>
            </a:r>
          </a:p>
          <a:p>
            <a:pPr algn="ctr">
              <a:lnSpc>
                <a:spcPts val="10073"/>
              </a:lnSpc>
            </a:pPr>
            <a:r>
              <a:rPr lang="en-US" sz="719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Were I a king!</a:t>
            </a:r>
          </a:p>
          <a:p>
            <a:pPr algn="ctr">
              <a:lnSpc>
                <a:spcPts val="10073"/>
              </a:lnSpc>
            </a:pPr>
            <a:r>
              <a:rPr lang="en-US" sz="719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I wish I were a king.</a:t>
            </a:r>
          </a:p>
          <a:p>
            <a:pPr algn="ctr">
              <a:lnSpc>
                <a:spcPts val="10073"/>
              </a:lnSpc>
            </a:pPr>
          </a:p>
          <a:p>
            <a:pPr algn="ctr">
              <a:lnSpc>
                <a:spcPts val="10073"/>
              </a:lnSpc>
            </a:pPr>
            <a:r>
              <a:rPr lang="en-US" sz="719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Had I the money! </a:t>
            </a:r>
          </a:p>
          <a:p>
            <a:pPr algn="ctr">
              <a:lnSpc>
                <a:spcPts val="10073"/>
              </a:lnSpc>
              <a:spcBef>
                <a:spcPct val="0"/>
              </a:spcBef>
            </a:pPr>
            <a:r>
              <a:rPr lang="en-US" sz="719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I wish I had the money.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27</a:t>
            </a:r>
          </a:p>
        </p:txBody>
      </p:sp>
    </p:spTree>
  </p:cSld>
  <p:clrMapOvr>
    <a:masterClrMapping/>
  </p:clrMapOvr>
  <p:transition spd="fast">
    <p:cover dir="l"/>
  </p:transition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447108"/>
            <a:ext cx="15921820" cy="11859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sz="6699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03:</a:t>
            </a:r>
          </a:p>
          <a:p>
            <a:pPr algn="ctr">
              <a:lnSpc>
                <a:spcPts val="9379"/>
              </a:lnSpc>
            </a:pPr>
          </a:p>
          <a:p>
            <a:pPr algn="ctr">
              <a:lnSpc>
                <a:spcPts val="9379"/>
              </a:lnSpc>
            </a:pPr>
            <a:r>
              <a:rPr lang="en-US" sz="66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If the Exclamatory sentence starts with If or Would that, replace it with I wish.</a:t>
            </a:r>
          </a:p>
          <a:p>
            <a:pPr algn="ctr">
              <a:lnSpc>
                <a:spcPts val="9379"/>
              </a:lnSpc>
            </a:pPr>
          </a:p>
          <a:p>
            <a:pPr algn="ctr">
              <a:lnSpc>
                <a:spcPts val="9379"/>
              </a:lnSpc>
            </a:pPr>
            <a:r>
              <a:rPr lang="en-US" sz="66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Remove the exclamation mark.</a:t>
            </a:r>
          </a:p>
          <a:p>
            <a:pPr algn="ctr">
              <a:lnSpc>
                <a:spcPts val="9379"/>
              </a:lnSpc>
            </a:pPr>
          </a:p>
          <a:p>
            <a:pPr algn="ctr">
              <a:lnSpc>
                <a:spcPts val="9379"/>
              </a:lnSpc>
            </a:pPr>
          </a:p>
          <a:p>
            <a:pPr algn="ctr">
              <a:lnSpc>
                <a:spcPts val="9379"/>
              </a:lnSpc>
            </a:pPr>
          </a:p>
          <a:p>
            <a:pPr algn="ctr">
              <a:lnSpc>
                <a:spcPts val="937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28</a:t>
            </a:r>
          </a:p>
        </p:txBody>
      </p:sp>
    </p:spTree>
  </p:cSld>
  <p:clrMapOvr>
    <a:masterClrMapping/>
  </p:clrMapOvr>
  <p:transition spd="fast">
    <p:cover dir="l"/>
  </p:transition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82680"/>
            <a:ext cx="16169784" cy="12833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4"/>
              </a:lnSpc>
            </a:pPr>
            <a:r>
              <a:rPr lang="en-US" sz="6602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Examples:</a:t>
            </a:r>
          </a:p>
          <a:p>
            <a:pPr algn="ctr">
              <a:lnSpc>
                <a:spcPts val="9244"/>
              </a:lnSpc>
            </a:pPr>
          </a:p>
          <a:p>
            <a:pPr algn="ctr">
              <a:lnSpc>
                <a:spcPts val="9244"/>
              </a:lnSpc>
            </a:pP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Exclamatory- </a:t>
            </a: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If I were rich!</a:t>
            </a:r>
          </a:p>
          <a:p>
            <a:pPr algn="ctr">
              <a:lnSpc>
                <a:spcPts val="9244"/>
              </a:lnSpc>
            </a:pP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</a:t>
            </a: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I wish I were rich.</a:t>
            </a:r>
          </a:p>
          <a:p>
            <a:pPr algn="ctr">
              <a:lnSpc>
                <a:spcPts val="9244"/>
              </a:lnSpc>
            </a:pPr>
          </a:p>
          <a:p>
            <a:pPr algn="ctr">
              <a:lnSpc>
                <a:spcPts val="9244"/>
              </a:lnSpc>
            </a:pP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Exclamatory- Would that he came!</a:t>
            </a:r>
          </a:p>
          <a:p>
            <a:pPr algn="ctr">
              <a:lnSpc>
                <a:spcPts val="9244"/>
              </a:lnSpc>
            </a:pP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Assertive- I </a:t>
            </a:r>
            <a:r>
              <a:rPr lang="en-US" sz="660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wish he came  came.</a:t>
            </a:r>
          </a:p>
          <a:p>
            <a:pPr algn="ctr">
              <a:lnSpc>
                <a:spcPts val="9244"/>
              </a:lnSpc>
            </a:pPr>
          </a:p>
          <a:p>
            <a:pPr algn="ctr">
              <a:lnSpc>
                <a:spcPts val="9244"/>
              </a:lnSpc>
            </a:pPr>
          </a:p>
          <a:p>
            <a:pPr algn="ctr">
              <a:lnSpc>
                <a:spcPts val="9244"/>
              </a:lnSpc>
            </a:pPr>
          </a:p>
          <a:p>
            <a:pPr algn="ctr">
              <a:lnSpc>
                <a:spcPts val="924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29</a:t>
            </a:r>
          </a:p>
        </p:txBody>
      </p:sp>
    </p:spTree>
  </p:cSld>
  <p:clrMapOvr>
    <a:masterClrMapping/>
  </p:clrMapOvr>
  <p:transition spd="fast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4081918" y="6102589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69913" y="8599031"/>
            <a:ext cx="6391531" cy="2304946"/>
          </a:xfrm>
          <a:custGeom>
            <a:avLst/>
            <a:gdLst/>
            <a:ahLst/>
            <a:cxnLst/>
            <a:rect r="r" b="b" t="t" l="l"/>
            <a:pathLst>
              <a:path h="2304946" w="6391531">
                <a:moveTo>
                  <a:pt x="0" y="0"/>
                </a:moveTo>
                <a:lnTo>
                  <a:pt x="6391531" y="0"/>
                </a:lnTo>
                <a:lnTo>
                  <a:pt x="6391531" y="2304946"/>
                </a:lnTo>
                <a:lnTo>
                  <a:pt x="0" y="230494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740210" y="809516"/>
            <a:ext cx="10411319" cy="2521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81"/>
              </a:lnSpc>
            </a:pPr>
            <a:r>
              <a:rPr lang="en-US" sz="11303" spc="-35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Group</a:t>
            </a:r>
          </a:p>
          <a:p>
            <a:pPr algn="ctr">
              <a:lnSpc>
                <a:spcPts val="9381"/>
              </a:lnSpc>
            </a:pPr>
            <a:r>
              <a:rPr lang="en-US" sz="11303" spc="-350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presentasion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869528" y="4972050"/>
            <a:ext cx="10152683" cy="406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230630" indent="-615315" lvl="1">
              <a:lnSpc>
                <a:spcPts val="7980"/>
              </a:lnSpc>
              <a:buFont typeface="Arial"/>
              <a:buChar char="•"/>
            </a:pPr>
            <a:r>
              <a:rPr lang="en-US" b="true" sz="5700" i="true" spc="-176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MAHMUDUL HASAN MITUL</a:t>
            </a:r>
          </a:p>
          <a:p>
            <a:pPr algn="just" marL="1230630" indent="-615315" lvl="1">
              <a:lnSpc>
                <a:spcPts val="7980"/>
              </a:lnSpc>
              <a:buFont typeface="Arial"/>
              <a:buChar char="•"/>
            </a:pPr>
            <a:r>
              <a:rPr lang="en-US" b="true" sz="5700" i="true" spc="-176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MD.ZAWADUZZAMAN</a:t>
            </a:r>
          </a:p>
          <a:p>
            <a:pPr algn="just" marL="1230630" indent="-615315" lvl="1">
              <a:lnSpc>
                <a:spcPts val="7980"/>
              </a:lnSpc>
              <a:buFont typeface="Arial"/>
              <a:buChar char="•"/>
            </a:pPr>
            <a:r>
              <a:rPr lang="en-US" b="true" sz="5700" i="true" spc="-176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KHAIRUL ISLAM SAJIB</a:t>
            </a:r>
          </a:p>
          <a:p>
            <a:pPr algn="just" marL="1230630" indent="-615315" lvl="1">
              <a:lnSpc>
                <a:spcPts val="7980"/>
              </a:lnSpc>
              <a:buFont typeface="Arial"/>
              <a:buChar char="•"/>
            </a:pPr>
            <a:r>
              <a:rPr lang="en-US" b="true" sz="5700" i="true" spc="-176">
                <a:solidFill>
                  <a:srgbClr val="000000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JAHIN ABRAR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84006" y="3160000"/>
            <a:ext cx="1123727" cy="146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By</a:t>
            </a:r>
          </a:p>
        </p:txBody>
      </p:sp>
    </p:spTree>
  </p:cSld>
  <p:clrMapOvr>
    <a:masterClrMapping/>
  </p:clrMapOvr>
  <p:transition spd="fast">
    <p:cover dir="l"/>
  </p:transition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4401" y="2928983"/>
            <a:ext cx="18039198" cy="3605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81"/>
              </a:lnSpc>
              <a:spcBef>
                <a:spcPct val="0"/>
              </a:spcBef>
            </a:pPr>
            <a:r>
              <a:rPr lang="en-US" sz="10344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5 (Part-1): Simple to Complex &amp; Compound.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30</a:t>
            </a:r>
          </a:p>
        </p:txBody>
      </p:sp>
    </p:spTree>
  </p:cSld>
  <p:clrMapOvr>
    <a:masterClrMapping/>
  </p:clrMapOvr>
  <p:transition spd="fast">
    <p:cover dir="l"/>
  </p:transition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917634"/>
            <a:ext cx="16705151" cy="20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18"/>
              </a:lnSpc>
              <a:spcBef>
                <a:spcPct val="0"/>
              </a:spcBef>
            </a:pPr>
            <a:r>
              <a:rPr lang="en-US" b="true" sz="594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Rule-1: </a:t>
            </a:r>
            <a:r>
              <a:rPr lang="en-US" sz="5941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Present Participle(verb+ing)➤ Time clause using "When".</a:t>
            </a:r>
          </a:p>
        </p:txBody>
      </p:sp>
      <p:sp>
        <p:nvSpPr>
          <p:cNvPr name="AutoShape 4" id="4"/>
          <p:cNvSpPr/>
          <p:nvPr/>
        </p:nvSpPr>
        <p:spPr>
          <a:xfrm>
            <a:off x="3093138" y="1469390"/>
            <a:ext cx="8947355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-91610" y="4354570"/>
            <a:ext cx="18471220" cy="3062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2"/>
              </a:lnSpc>
            </a:pPr>
            <a:r>
              <a:rPr lang="en-US" sz="57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</a:t>
            </a:r>
            <a:r>
              <a:rPr lang="en-US" sz="576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Hearing the bell, the students    entered the class.</a:t>
            </a:r>
          </a:p>
          <a:p>
            <a:pPr algn="ctr">
              <a:lnSpc>
                <a:spcPts val="807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94122" y="6768054"/>
            <a:ext cx="15543098" cy="2145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39"/>
              </a:lnSpc>
              <a:spcBef>
                <a:spcPct val="0"/>
              </a:spcBef>
            </a:pPr>
            <a:r>
              <a:rPr lang="en-US" sz="602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When the students heard the bell,they entered the class.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76440" y="284408"/>
            <a:ext cx="7892383" cy="1184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  <a:r>
              <a:rPr lang="en-US" sz="6972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Simple to Complex </a:t>
            </a:r>
          </a:p>
        </p:txBody>
      </p:sp>
    </p:spTree>
  </p:cSld>
  <p:clrMapOvr>
    <a:masterClrMapping/>
  </p:clrMapOvr>
  <p:transition spd="fast">
    <p:cover dir="l"/>
  </p:transition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90420"/>
            <a:ext cx="16296141" cy="5626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98"/>
              </a:lnSpc>
            </a:pPr>
            <a:r>
              <a:rPr lang="en-US" sz="792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</a:t>
            </a:r>
          </a:p>
          <a:p>
            <a:pPr algn="ctr">
              <a:lnSpc>
                <a:spcPts val="11098"/>
              </a:lnSpc>
            </a:pPr>
            <a:r>
              <a:rPr lang="en-US" sz="792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Noticing the danger,he ran away.</a:t>
            </a:r>
          </a:p>
          <a:p>
            <a:pPr algn="ctr">
              <a:lnSpc>
                <a:spcPts val="11098"/>
              </a:lnSpc>
              <a:spcBef>
                <a:spcPct val="0"/>
              </a:spcBef>
            </a:pPr>
            <a:r>
              <a:rPr lang="en-US" sz="792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413230" y="4914900"/>
            <a:ext cx="19157801" cy="2956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63"/>
              </a:lnSpc>
              <a:spcBef>
                <a:spcPct val="0"/>
              </a:spcBef>
            </a:pPr>
            <a:r>
              <a:rPr lang="en-US" sz="833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When he noticed the danger,he ran away.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32</a:t>
            </a:r>
          </a:p>
        </p:txBody>
      </p:sp>
    </p:spTree>
  </p:cSld>
  <p:clrMapOvr>
    <a:masterClrMapping/>
  </p:clrMapOvr>
  <p:transition spd="fast">
    <p:cover dir="l"/>
  </p:transition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311240"/>
            <a:ext cx="14906589" cy="2788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9"/>
              </a:lnSpc>
              <a:spcBef>
                <a:spcPct val="0"/>
              </a:spcBef>
            </a:pPr>
            <a:r>
              <a:rPr lang="en-US" b="true" sz="5356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Rule-2:</a:t>
            </a:r>
            <a:r>
              <a:rPr lang="en-US" sz="5356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Noun+Verb-ing or Verb-3(Past Participle form)➤Relative clause using "Who/Which/That".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428742"/>
            <a:ext cx="18288000" cy="2489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  <a:r>
              <a:rPr lang="en-US" sz="69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Simple-The boy playing football is my brother.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52429" y="6252024"/>
            <a:ext cx="16906871" cy="2489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  <a:r>
              <a:rPr lang="en-US" sz="69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The boy who is playing football is my brother.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33</a:t>
            </a:r>
          </a:p>
        </p:txBody>
      </p:sp>
    </p:spTree>
  </p:cSld>
  <p:clrMapOvr>
    <a:masterClrMapping/>
  </p:clrMapOvr>
  <p:transition spd="fast">
    <p:cover dir="l"/>
  </p:transition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39238" y="4422421"/>
            <a:ext cx="9525" cy="1251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558160" y="21237"/>
            <a:ext cx="15397297" cy="459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0"/>
              </a:lnSpc>
            </a:pPr>
            <a:r>
              <a:rPr lang="en-US" sz="8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</a:t>
            </a:r>
          </a:p>
          <a:p>
            <a:pPr algn="ctr">
              <a:lnSpc>
                <a:spcPts val="12040"/>
              </a:lnSpc>
              <a:spcBef>
                <a:spcPct val="0"/>
              </a:spcBef>
            </a:pPr>
            <a:r>
              <a:rPr lang="en-US" sz="8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Simple-The book written by him is interesting.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6780" y="4907816"/>
            <a:ext cx="17624914" cy="3062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17"/>
              </a:lnSpc>
              <a:spcBef>
                <a:spcPct val="0"/>
              </a:spcBef>
            </a:pPr>
            <a:r>
              <a:rPr lang="en-US" sz="858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Complex-The book that was written by him is interesting.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34</a:t>
            </a:r>
          </a:p>
        </p:txBody>
      </p:sp>
    </p:spTree>
  </p:cSld>
  <p:clrMapOvr>
    <a:masterClrMapping/>
  </p:clrMapOvr>
  <p:transition spd="fast">
    <p:cover dir="l"/>
  </p:transition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92837" y="264643"/>
            <a:ext cx="13247471" cy="4368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98"/>
              </a:lnSpc>
            </a:pPr>
            <a:r>
              <a:rPr lang="en-US" sz="6213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Rule-3:</a:t>
            </a:r>
            <a:r>
              <a:rPr lang="en-US" sz="621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Prepositional Phrase(Because of,</a:t>
            </a:r>
          </a:p>
          <a:p>
            <a:pPr algn="ctr">
              <a:lnSpc>
                <a:spcPts val="8698"/>
              </a:lnSpc>
              <a:spcBef>
                <a:spcPct val="0"/>
              </a:spcBef>
            </a:pPr>
            <a:r>
              <a:rPr lang="en-US" sz="621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inspite of,without)➤Subordinate clause(As,though,if).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775843"/>
            <a:ext cx="18201315" cy="2489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  <a:r>
              <a:rPr lang="en-US" sz="69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Simple-Because of his illness,he could not attend school.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69062" y="7409948"/>
            <a:ext cx="13793219" cy="2489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1"/>
              </a:lnSpc>
              <a:spcBef>
                <a:spcPct val="0"/>
              </a:spcBef>
            </a:pPr>
            <a:r>
              <a:rPr lang="en-US" sz="697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As he was ill he could not attend school.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35</a:t>
            </a:r>
          </a:p>
        </p:txBody>
      </p:sp>
    </p:spTree>
  </p:cSld>
  <p:clrMapOvr>
    <a:masterClrMapping/>
  </p:clrMapOvr>
  <p:transition spd="fast">
    <p:cover dir="l"/>
  </p:transition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14830" y="416935"/>
            <a:ext cx="15145024" cy="402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7"/>
              </a:lnSpc>
            </a:pPr>
            <a:r>
              <a:rPr lang="en-US" sz="750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</a:t>
            </a: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ctr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Inspite of his poverty,he is honest.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15385" y="4765344"/>
            <a:ext cx="16143915" cy="282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30"/>
              </a:lnSpc>
              <a:spcBef>
                <a:spcPct val="0"/>
              </a:spcBef>
            </a:pPr>
            <a:r>
              <a:rPr lang="en-US" sz="78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Though he is poor he is honest.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36</a:t>
            </a:r>
          </a:p>
        </p:txBody>
      </p:sp>
    </p:spTree>
  </p:cSld>
  <p:clrMapOvr>
    <a:masterClrMapping/>
  </p:clrMapOvr>
  <p:transition spd="fast">
    <p:cover dir="l"/>
  </p:transition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3088" y="-123825"/>
            <a:ext cx="13562451" cy="3542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57"/>
              </a:lnSpc>
              <a:spcBef>
                <a:spcPct val="0"/>
              </a:spcBef>
            </a:pPr>
            <a:r>
              <a:rPr lang="en-US" b="true" sz="6755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Rule-4:</a:t>
            </a:r>
            <a:r>
              <a:rPr lang="en-US" sz="675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Infinitive phrase</a:t>
            </a:r>
            <a:r>
              <a:rPr lang="en-US" sz="675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➤ Purpose clause using "So that/in order to".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98409" y="3199102"/>
            <a:ext cx="14934524" cy="660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</a:t>
            </a:r>
          </a:p>
          <a:p>
            <a:pPr algn="ctr">
              <a:lnSpc>
                <a:spcPts val="10360"/>
              </a:lnSpc>
              <a:spcBef>
                <a:spcPct val="0"/>
              </a:spcBef>
            </a:pPr>
            <a:r>
              <a:rPr lang="en-US" sz="7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Simple- He works hard to succeed.</a:t>
            </a:r>
          </a:p>
          <a:p>
            <a:pPr algn="ctr">
              <a:lnSpc>
                <a:spcPts val="10360"/>
              </a:lnSpc>
              <a:spcBef>
                <a:spcPct val="0"/>
              </a:spcBef>
            </a:pPr>
            <a:r>
              <a:rPr lang="en-US" sz="74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He works hard so that he cam succeed.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37</a:t>
            </a:r>
          </a:p>
        </p:txBody>
      </p:sp>
    </p:spTree>
  </p:cSld>
  <p:clrMapOvr>
    <a:masterClrMapping/>
  </p:clrMapOvr>
  <p:transition spd="fast">
    <p:cover dir="l"/>
  </p:transition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79567"/>
            <a:ext cx="15003012" cy="6695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7"/>
              </a:lnSpc>
            </a:pPr>
            <a:r>
              <a:rPr lang="en-US" sz="750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 ran fast to catch the train.</a:t>
            </a:r>
          </a:p>
          <a:p>
            <a:pPr algn="ctr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Comolex- He ran fast so that he could catch the train.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38</a:t>
            </a:r>
          </a:p>
        </p:txBody>
      </p:sp>
    </p:spTree>
  </p:cSld>
  <p:clrMapOvr>
    <a:masterClrMapping/>
  </p:clrMapOvr>
  <p:transition spd="fast">
    <p:cover dir="l"/>
  </p:transition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78109"/>
            <a:ext cx="13140183" cy="2397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39"/>
              </a:lnSpc>
              <a:spcBef>
                <a:spcPct val="0"/>
              </a:spcBef>
            </a:pPr>
            <a:r>
              <a:rPr lang="en-US" b="true" sz="6885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Rule-5: Adjective</a:t>
            </a:r>
            <a:r>
              <a:rPr lang="en-US" sz="6885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➤Clause with "Who/that/which+is+adjective" 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299285"/>
            <a:ext cx="15003012" cy="536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7"/>
              </a:lnSpc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Example: </a:t>
            </a:r>
          </a:p>
          <a:p>
            <a:pPr algn="ctr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 is an honest man.</a:t>
            </a:r>
          </a:p>
          <a:p>
            <a:pPr algn="ctr">
              <a:lnSpc>
                <a:spcPts val="10507"/>
              </a:lnSpc>
              <a:spcBef>
                <a:spcPct val="0"/>
              </a:spcBef>
            </a:pPr>
            <a:r>
              <a:rPr lang="en-US" sz="750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He is a man who is honest.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39</a:t>
            </a:r>
          </a:p>
        </p:txBody>
      </p:sp>
    </p:spTree>
  </p:cSld>
  <p:clrMapOvr>
    <a:masterClrMapping/>
  </p:clrMapOvr>
  <p:transition spd="fast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198120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4081918" y="6102589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69913" y="8599031"/>
            <a:ext cx="6391531" cy="2304946"/>
          </a:xfrm>
          <a:custGeom>
            <a:avLst/>
            <a:gdLst/>
            <a:ahLst/>
            <a:cxnLst/>
            <a:rect r="r" b="b" t="t" l="l"/>
            <a:pathLst>
              <a:path h="2304946" w="6391531">
                <a:moveTo>
                  <a:pt x="0" y="0"/>
                </a:moveTo>
                <a:lnTo>
                  <a:pt x="6391531" y="0"/>
                </a:lnTo>
                <a:lnTo>
                  <a:pt x="6391531" y="2304946"/>
                </a:lnTo>
                <a:lnTo>
                  <a:pt x="0" y="230494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141313" y="2978125"/>
            <a:ext cx="3881766" cy="3881766"/>
            <a:chOff x="0" y="0"/>
            <a:chExt cx="19050000" cy="190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48882" y="766744"/>
              <a:ext cx="18352235" cy="17516512"/>
            </a:xfrm>
            <a:custGeom>
              <a:avLst/>
              <a:gdLst/>
              <a:ahLst/>
              <a:cxnLst/>
              <a:rect r="r" b="b" t="t" l="l"/>
              <a:pathLst>
                <a:path h="17516512" w="18352235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3"/>
              <a:stretch>
                <a:fillRect l="223" t="-9171" r="223" b="-9171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046219" y="1070405"/>
            <a:ext cx="8437184" cy="128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0"/>
              </a:lnSpc>
            </a:pPr>
            <a:r>
              <a:rPr lang="en-US" sz="11000" spc="-341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Our team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84970" y="2978125"/>
            <a:ext cx="3881766" cy="3881766"/>
            <a:chOff x="0" y="0"/>
            <a:chExt cx="19050000" cy="190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48882" y="766744"/>
              <a:ext cx="18352235" cy="17516512"/>
            </a:xfrm>
            <a:custGeom>
              <a:avLst/>
              <a:gdLst/>
              <a:ahLst/>
              <a:cxnLst/>
              <a:rect r="r" b="b" t="t" l="l"/>
              <a:pathLst>
                <a:path h="17516512" w="18352235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5"/>
              <a:stretch>
                <a:fillRect l="223" t="0" r="223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9165671" y="2978125"/>
            <a:ext cx="3881766" cy="3881766"/>
            <a:chOff x="0" y="0"/>
            <a:chExt cx="19050000" cy="190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48882" y="766744"/>
              <a:ext cx="18352235" cy="17516512"/>
            </a:xfrm>
            <a:custGeom>
              <a:avLst/>
              <a:gdLst/>
              <a:ahLst/>
              <a:cxnLst/>
              <a:rect r="r" b="b" t="t" l="l"/>
              <a:pathLst>
                <a:path h="17516512" w="18352235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6"/>
              <a:stretch>
                <a:fillRect l="160" t="0" r="16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4151529" y="6870199"/>
            <a:ext cx="1861335" cy="954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5"/>
              </a:lnSpc>
              <a:spcBef>
                <a:spcPct val="0"/>
              </a:spcBef>
            </a:pPr>
            <a:r>
              <a:rPr lang="en-US" b="true" sz="5596" spc="-173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Abrar</a:t>
            </a:r>
          </a:p>
        </p:txBody>
      </p: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5038248" y="2978125"/>
            <a:ext cx="3881766" cy="3881766"/>
            <a:chOff x="0" y="0"/>
            <a:chExt cx="19050000" cy="190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348882" y="766744"/>
              <a:ext cx="18352235" cy="17516512"/>
            </a:xfrm>
            <a:custGeom>
              <a:avLst/>
              <a:gdLst/>
              <a:ahLst/>
              <a:cxnLst/>
              <a:rect r="r" b="b" t="t" l="l"/>
              <a:pathLst>
                <a:path h="17516512" w="18352235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7"/>
              <a:stretch>
                <a:fillRect l="223" t="-16665" r="223" b="-16666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178337" y="6938027"/>
            <a:ext cx="2253407" cy="836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1"/>
              </a:lnSpc>
              <a:spcBef>
                <a:spcPct val="0"/>
              </a:spcBef>
            </a:pPr>
            <a:r>
              <a:rPr lang="en-US" b="true" sz="4950" spc="-153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Khairul</a:t>
            </a:r>
            <a:r>
              <a:rPr lang="en-US" sz="4950" spc="-153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04966" y="6947018"/>
            <a:ext cx="2258888" cy="82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9"/>
              </a:lnSpc>
              <a:spcBef>
                <a:spcPct val="0"/>
              </a:spcBef>
            </a:pPr>
            <a:r>
              <a:rPr lang="en-US" b="true" sz="4828" spc="-149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ZAWAD</a:t>
            </a:r>
            <a:r>
              <a:rPr lang="en-US" sz="4828" spc="-14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58068" y="6847970"/>
            <a:ext cx="2535569" cy="869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09"/>
              </a:lnSpc>
            </a:pPr>
            <a:r>
              <a:rPr lang="en-US" sz="5078" b="true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Mitul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  <p:transition spd="fast">
    <p:cover dir="l"/>
  </p:transition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3554" y="1387473"/>
            <a:ext cx="16255175" cy="5775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84"/>
              </a:lnSpc>
            </a:pPr>
            <a:r>
              <a:rPr lang="en-US" sz="813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1384"/>
              </a:lnSpc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It is a famous place.</a:t>
            </a:r>
          </a:p>
          <a:p>
            <a:pPr algn="ctr">
              <a:lnSpc>
                <a:spcPts val="11384"/>
              </a:lnSpc>
              <a:spcBef>
                <a:spcPct val="0"/>
              </a:spcBef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It is a place which is famous.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40</a:t>
            </a:r>
          </a:p>
        </p:txBody>
      </p:sp>
    </p:spTree>
  </p:cSld>
  <p:clrMapOvr>
    <a:masterClrMapping/>
  </p:clrMapOvr>
  <p:transition spd="fast">
    <p:cover dir="l"/>
  </p:transition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-152400"/>
            <a:ext cx="12695101" cy="2752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b="true" sz="7899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Rule-6: "Too...to</a:t>
            </a:r>
            <a:r>
              <a:rPr lang="en-US" sz="78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➤" So...that...not 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5390" y="2736952"/>
            <a:ext cx="16255175" cy="5775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84"/>
              </a:lnSpc>
            </a:pPr>
            <a:r>
              <a:rPr lang="en-US" sz="813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1384"/>
              </a:lnSpc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 is too weak to walk. </a:t>
            </a:r>
          </a:p>
          <a:p>
            <a:pPr algn="ctr">
              <a:lnSpc>
                <a:spcPts val="11384"/>
              </a:lnSpc>
              <a:spcBef>
                <a:spcPct val="0"/>
              </a:spcBef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He is so weak that he cannot walk.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41</a:t>
            </a:r>
          </a:p>
        </p:txBody>
      </p:sp>
    </p:spTree>
  </p:cSld>
  <p:clrMapOvr>
    <a:masterClrMapping/>
  </p:clrMapOvr>
  <p:transition spd="fast">
    <p:cover dir="l"/>
  </p:transition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3554" y="1387473"/>
            <a:ext cx="16255175" cy="7213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84"/>
              </a:lnSpc>
            </a:pPr>
            <a:r>
              <a:rPr lang="en-US" sz="813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1384"/>
              </a:lnSpc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She is too proud to beg</a:t>
            </a:r>
          </a:p>
          <a:p>
            <a:pPr algn="ctr">
              <a:lnSpc>
                <a:spcPts val="11384"/>
              </a:lnSpc>
              <a:spcBef>
                <a:spcPct val="0"/>
              </a:spcBef>
            </a:pPr>
            <a:r>
              <a:rPr lang="en-US" sz="81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She is so proud that she cannot beg 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42</a:t>
            </a:r>
          </a:p>
        </p:txBody>
      </p:sp>
    </p:spTree>
  </p:cSld>
  <p:clrMapOvr>
    <a:masterClrMapping/>
  </p:clrMapOvr>
  <p:transition spd="fast">
    <p:cover dir="l"/>
  </p:transition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7633" y="222610"/>
            <a:ext cx="13768232" cy="3707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3"/>
              </a:lnSpc>
              <a:spcBef>
                <a:spcPct val="0"/>
              </a:spcBef>
            </a:pPr>
            <a:r>
              <a:rPr lang="en-US" b="true" sz="7059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Rule-7: "Besides+Verd-ing</a:t>
            </a:r>
            <a:r>
              <a:rPr lang="en-US" sz="705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➤ Contrast clauses(Though/Although)"  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33611" y="3964183"/>
            <a:ext cx="13820777" cy="6111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79"/>
              </a:lnSpc>
            </a:pPr>
            <a:r>
              <a:rPr lang="en-US" sz="6913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9679"/>
              </a:lnSpc>
            </a:pPr>
            <a:r>
              <a:rPr lang="en-US" sz="691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Besides being rich, he is wise.</a:t>
            </a:r>
          </a:p>
          <a:p>
            <a:pPr algn="ctr">
              <a:lnSpc>
                <a:spcPts val="9679"/>
              </a:lnSpc>
              <a:spcBef>
                <a:spcPct val="0"/>
              </a:spcBef>
            </a:pPr>
            <a:r>
              <a:rPr lang="en-US" sz="691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 Though he is rich,he is wise.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43</a:t>
            </a:r>
          </a:p>
        </p:txBody>
      </p:sp>
    </p:spTree>
  </p:cSld>
  <p:clrMapOvr>
    <a:masterClrMapping/>
  </p:clrMapOvr>
  <p:transition spd="fast">
    <p:cover dir="l"/>
  </p:transition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342" y="800100"/>
            <a:ext cx="16378563" cy="725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70"/>
              </a:lnSpc>
            </a:pPr>
            <a:r>
              <a:rPr lang="en-US" sz="8193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1470"/>
              </a:lnSpc>
            </a:pPr>
            <a:r>
              <a:rPr lang="en-US" sz="81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Besides being a teacher,he is a writter.</a:t>
            </a:r>
          </a:p>
          <a:p>
            <a:pPr algn="ctr">
              <a:lnSpc>
                <a:spcPts val="11470"/>
              </a:lnSpc>
              <a:spcBef>
                <a:spcPct val="0"/>
              </a:spcBef>
            </a:pPr>
            <a:r>
              <a:rPr lang="en-US" sz="8193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Complex-Though he is a teacher,he is a writter 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44</a:t>
            </a:r>
          </a:p>
        </p:txBody>
      </p:sp>
    </p:spTree>
  </p:cSld>
  <p:clrMapOvr>
    <a:masterClrMapping/>
  </p:clrMapOvr>
  <p:transition spd="fast">
    <p:cover dir="l"/>
  </p:transition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80632" y="914400"/>
            <a:ext cx="10719955" cy="99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  <a:spcBef>
                <a:spcPct val="0"/>
              </a:spcBef>
            </a:pPr>
            <a:r>
              <a:rPr lang="en-US" sz="5799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Simple to Compound Sentence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2440199"/>
            <a:ext cx="17002864" cy="2058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18"/>
              </a:lnSpc>
              <a:spcBef>
                <a:spcPct val="0"/>
              </a:spcBef>
            </a:pPr>
            <a:r>
              <a:rPr lang="en-US" b="true" sz="594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Rule-1: Use Coordinating conjunction-</a:t>
            </a:r>
            <a:r>
              <a:rPr lang="en-US" sz="5941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"</a:t>
            </a:r>
            <a:r>
              <a:rPr lang="en-US" b="true" sz="594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and,or,but,so,yet etc.</a:t>
            </a:r>
            <a:r>
              <a:rPr lang="en-US" sz="5941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"</a:t>
            </a:r>
            <a:r>
              <a:rPr lang="en-US" b="true" sz="594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.</a:t>
            </a:r>
            <a:r>
              <a:rPr lang="en-US" sz="5941">
                <a:solidFill>
                  <a:srgbClr val="000000"/>
                </a:solidFill>
                <a:latin typeface="Roca Two"/>
                <a:ea typeface="Roca Two"/>
                <a:cs typeface="Roca Two"/>
                <a:sym typeface="Roca Two"/>
              </a:rPr>
              <a:t>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17762" y="4308581"/>
            <a:ext cx="16209536" cy="6884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4"/>
              </a:lnSpc>
            </a:pPr>
            <a:r>
              <a:rPr lang="en-US" sz="6467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9054"/>
              </a:lnSpc>
            </a:pPr>
            <a:r>
              <a:rPr lang="en-US" sz="646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 got up early to catch the train.</a:t>
            </a:r>
          </a:p>
          <a:p>
            <a:pPr algn="ctr">
              <a:lnSpc>
                <a:spcPts val="9054"/>
              </a:lnSpc>
            </a:pPr>
            <a:r>
              <a:rPr lang="en-US" sz="646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He got up early and caught the train.</a:t>
            </a:r>
          </a:p>
          <a:p>
            <a:pPr algn="ctr">
              <a:lnSpc>
                <a:spcPts val="9054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45</a:t>
            </a:r>
          </a:p>
        </p:txBody>
      </p:sp>
      <p:sp>
        <p:nvSpPr>
          <p:cNvPr name="AutoShape 7" id="7"/>
          <p:cNvSpPr/>
          <p:nvPr/>
        </p:nvSpPr>
        <p:spPr>
          <a:xfrm>
            <a:off x="2480632" y="1876743"/>
            <a:ext cx="10828852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fast">
    <p:cover dir="l"/>
  </p:transition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68300"/>
            <a:ext cx="14452282" cy="991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Hearing the bell, the students entered the classroom.</a:t>
            </a:r>
          </a:p>
          <a:p>
            <a:pPr algn="ctr">
              <a:lnSpc>
                <a:spcPts val="9799"/>
              </a:lnSpc>
            </a:pPr>
          </a:p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The students heard the bell and entered the classroom.</a:t>
            </a:r>
          </a:p>
          <a:p>
            <a:pPr algn="ctr">
              <a:lnSpc>
                <a:spcPts val="97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46</a:t>
            </a:r>
          </a:p>
        </p:txBody>
      </p:sp>
    </p:spTree>
  </p:cSld>
  <p:clrMapOvr>
    <a:masterClrMapping/>
  </p:clrMapOvr>
  <p:transition spd="fast">
    <p:cover dir="l"/>
  </p:transition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27216"/>
            <a:ext cx="12855096" cy="2213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78"/>
              </a:lnSpc>
              <a:spcBef>
                <a:spcPct val="0"/>
              </a:spcBef>
            </a:pPr>
            <a:r>
              <a:rPr lang="en-US" b="true" sz="6413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Rule-2: Showing contrast using "But/yet".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183221"/>
            <a:ext cx="16230600" cy="6884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6"/>
              </a:lnSpc>
            </a:pPr>
            <a:r>
              <a:rPr lang="en-US" sz="647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9066"/>
              </a:lnSpc>
            </a:pPr>
            <a:r>
              <a:rPr lang="en-US" sz="647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Inspite of being tired,he kept working.</a:t>
            </a:r>
          </a:p>
          <a:p>
            <a:pPr algn="ctr">
              <a:lnSpc>
                <a:spcPts val="9066"/>
              </a:lnSpc>
            </a:pPr>
            <a:r>
              <a:rPr lang="en-US" sz="647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He was tired but he kept working.  </a:t>
            </a:r>
          </a:p>
          <a:p>
            <a:pPr algn="ctr">
              <a:lnSpc>
                <a:spcPts val="9066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47</a:t>
            </a:r>
          </a:p>
        </p:txBody>
      </p:sp>
    </p:spTree>
  </p:cSld>
  <p:clrMapOvr>
    <a:masterClrMapping/>
  </p:clrMapOvr>
  <p:transition spd="fast">
    <p:cover dir="l"/>
  </p:transition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32817" y="1360434"/>
            <a:ext cx="14603168" cy="7964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36"/>
              </a:lnSpc>
            </a:pPr>
            <a:r>
              <a:rPr lang="en-US" sz="7454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436"/>
              </a:lnSpc>
            </a:pPr>
            <a:r>
              <a:rPr lang="en-US" sz="745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Inspite of trying hard, he failed.</a:t>
            </a:r>
          </a:p>
          <a:p>
            <a:pPr algn="ctr">
              <a:lnSpc>
                <a:spcPts val="10436"/>
              </a:lnSpc>
            </a:pPr>
            <a:r>
              <a:rPr lang="en-US" sz="745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He tried hard but he failed.  </a:t>
            </a:r>
          </a:p>
          <a:p>
            <a:pPr algn="ctr">
              <a:lnSpc>
                <a:spcPts val="104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48</a:t>
            </a:r>
          </a:p>
        </p:txBody>
      </p:sp>
    </p:spTree>
  </p:cSld>
  <p:clrMapOvr>
    <a:masterClrMapping/>
  </p:clrMapOvr>
  <p:transition spd="fast">
    <p:cover dir="l"/>
  </p:transition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17988"/>
            <a:ext cx="12993139" cy="2245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74"/>
              </a:lnSpc>
              <a:spcBef>
                <a:spcPct val="0"/>
              </a:spcBef>
            </a:pPr>
            <a:r>
              <a:rPr lang="en-US" b="true" sz="6481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Rule-3: Cause and effect using "So".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6311" y="2571873"/>
            <a:ext cx="17875378" cy="6362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84"/>
              </a:lnSpc>
            </a:pPr>
            <a:r>
              <a:rPr lang="en-US" sz="7132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9984"/>
              </a:lnSpc>
            </a:pPr>
            <a:r>
              <a:rPr lang="en-US" sz="71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He worked hard to succeed. </a:t>
            </a:r>
          </a:p>
          <a:p>
            <a:pPr algn="ctr">
              <a:lnSpc>
                <a:spcPts val="9984"/>
              </a:lnSpc>
            </a:pPr>
            <a:r>
              <a:rPr lang="en-US" sz="71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He worked hard So he succeeded.</a:t>
            </a:r>
          </a:p>
          <a:p>
            <a:pPr algn="ctr">
              <a:lnSpc>
                <a:spcPts val="998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49</a:t>
            </a:r>
          </a:p>
        </p:txBody>
      </p:sp>
    </p:spTree>
  </p:cSld>
  <p:clrMapOvr>
    <a:masterClrMapping/>
  </p:clrMapOvr>
  <p:transition spd="fast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5249" y="-1120729"/>
            <a:ext cx="18878497" cy="12528457"/>
          </a:xfrm>
          <a:custGeom>
            <a:avLst/>
            <a:gdLst/>
            <a:ahLst/>
            <a:cxnLst/>
            <a:rect r="r" b="b" t="t" l="l"/>
            <a:pathLst>
              <a:path h="12528457" w="18878497">
                <a:moveTo>
                  <a:pt x="0" y="0"/>
                </a:moveTo>
                <a:lnTo>
                  <a:pt x="18878498" y="0"/>
                </a:lnTo>
                <a:lnTo>
                  <a:pt x="18878498" y="12528458"/>
                </a:lnTo>
                <a:lnTo>
                  <a:pt x="0" y="1252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93536" y="-781250"/>
            <a:ext cx="9209045" cy="2020234"/>
          </a:xfrm>
          <a:custGeom>
            <a:avLst/>
            <a:gdLst/>
            <a:ahLst/>
            <a:cxnLst/>
            <a:rect r="r" b="b" t="t" l="l"/>
            <a:pathLst>
              <a:path h="2020234" w="9209045">
                <a:moveTo>
                  <a:pt x="9209045" y="0"/>
                </a:moveTo>
                <a:lnTo>
                  <a:pt x="0" y="0"/>
                </a:lnTo>
                <a:lnTo>
                  <a:pt x="0" y="2020234"/>
                </a:lnTo>
                <a:lnTo>
                  <a:pt x="9209045" y="2020234"/>
                </a:lnTo>
                <a:lnTo>
                  <a:pt x="920904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597557" cy="4717643"/>
          </a:xfrm>
          <a:custGeom>
            <a:avLst/>
            <a:gdLst/>
            <a:ahLst/>
            <a:cxnLst/>
            <a:rect r="r" b="b" t="t" l="l"/>
            <a:pathLst>
              <a:path h="4717643" w="4597557">
                <a:moveTo>
                  <a:pt x="0" y="0"/>
                </a:moveTo>
                <a:lnTo>
                  <a:pt x="4597557" y="0"/>
                </a:lnTo>
                <a:lnTo>
                  <a:pt x="4597557" y="4717643"/>
                </a:lnTo>
                <a:lnTo>
                  <a:pt x="0" y="471764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14081918" y="6102589"/>
            <a:ext cx="4254023" cy="4114800"/>
          </a:xfrm>
          <a:custGeom>
            <a:avLst/>
            <a:gdLst/>
            <a:ahLst/>
            <a:cxnLst/>
            <a:rect r="r" b="b" t="t" l="l"/>
            <a:pathLst>
              <a:path h="4114800" w="4254023">
                <a:moveTo>
                  <a:pt x="4254022" y="0"/>
                </a:moveTo>
                <a:lnTo>
                  <a:pt x="0" y="0"/>
                </a:lnTo>
                <a:lnTo>
                  <a:pt x="0" y="4114800"/>
                </a:lnTo>
                <a:lnTo>
                  <a:pt x="4254022" y="4114800"/>
                </a:lnTo>
                <a:lnTo>
                  <a:pt x="425402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180562" y="-4896050"/>
            <a:ext cx="6799707" cy="8229600"/>
          </a:xfrm>
          <a:custGeom>
            <a:avLst/>
            <a:gdLst/>
            <a:ahLst/>
            <a:cxnLst/>
            <a:rect r="r" b="b" t="t" l="l"/>
            <a:pathLst>
              <a:path h="8229600" w="6799707">
                <a:moveTo>
                  <a:pt x="0" y="0"/>
                </a:moveTo>
                <a:lnTo>
                  <a:pt x="6799707" y="0"/>
                </a:lnTo>
                <a:lnTo>
                  <a:pt x="679970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395432"/>
            <a:ext cx="16230600" cy="912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8"/>
              </a:lnSpc>
            </a:pPr>
            <a:r>
              <a:rPr lang="en-US" sz="13838" spc="415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1:</a:t>
            </a:r>
          </a:p>
          <a:p>
            <a:pPr algn="ctr" marL="0" indent="0" lvl="0">
              <a:lnSpc>
                <a:spcPts val="18128"/>
              </a:lnSpc>
            </a:pPr>
            <a:r>
              <a:rPr lang="en-US" sz="13838" spc="415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 </a:t>
            </a:r>
            <a:r>
              <a:rPr lang="en-US" sz="13838" spc="415" strike="noStrike" u="none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Affirmative </a:t>
            </a:r>
          </a:p>
          <a:p>
            <a:pPr algn="ctr" marL="0" indent="0" lvl="0">
              <a:lnSpc>
                <a:spcPts val="18128"/>
              </a:lnSpc>
            </a:pPr>
            <a:r>
              <a:rPr lang="en-US" sz="13838" spc="415" strike="noStrike" u="none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to Negative </a:t>
            </a:r>
          </a:p>
          <a:p>
            <a:pPr algn="ctr" marL="0" indent="0" lvl="0">
              <a:lnSpc>
                <a:spcPts val="1812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  <p:transition spd="fast">
    <p:cover dir="l"/>
  </p:transition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612615" y="515621"/>
            <a:ext cx="18410995" cy="7852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84"/>
              </a:lnSpc>
            </a:pPr>
            <a:r>
              <a:rPr lang="en-US" sz="7345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284"/>
              </a:lnSpc>
            </a:pPr>
            <a:r>
              <a:rPr lang="en-US" sz="734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She studied well to get a scholarship.</a:t>
            </a:r>
          </a:p>
          <a:p>
            <a:pPr algn="ctr">
              <a:lnSpc>
                <a:spcPts val="10284"/>
              </a:lnSpc>
            </a:pPr>
            <a:r>
              <a:rPr lang="en-US" sz="7345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She studied well, so she got a scholarship. </a:t>
            </a:r>
          </a:p>
          <a:p>
            <a:pPr algn="ctr">
              <a:lnSpc>
                <a:spcPts val="1028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50</a:t>
            </a:r>
          </a:p>
        </p:txBody>
      </p:sp>
    </p:spTree>
  </p:cSld>
  <p:clrMapOvr>
    <a:masterClrMapping/>
  </p:clrMapOvr>
  <p:transition spd="fast">
    <p:cover dir="l"/>
  </p:transition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23870"/>
            <a:ext cx="13668214" cy="2874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05"/>
              </a:lnSpc>
              <a:spcBef>
                <a:spcPct val="0"/>
              </a:spcBef>
            </a:pPr>
            <a:r>
              <a:rPr lang="en-US" b="true" sz="8289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Rule-4: Use "or" to show choice or alternative.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3189" y="3467395"/>
            <a:ext cx="16036111" cy="7712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23"/>
              </a:lnSpc>
            </a:pPr>
            <a:r>
              <a:rPr lang="en-US" sz="723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123"/>
              </a:lnSpc>
            </a:pPr>
            <a:r>
              <a:rPr lang="en-US" sz="72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Obey the rules to avoid punishment. </a:t>
            </a:r>
          </a:p>
          <a:p>
            <a:pPr algn="ctr">
              <a:lnSpc>
                <a:spcPts val="10123"/>
              </a:lnSpc>
            </a:pPr>
            <a:r>
              <a:rPr lang="en-US" sz="723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Obey the rules,or You'll get punished.</a:t>
            </a:r>
          </a:p>
          <a:p>
            <a:pPr algn="ctr">
              <a:lnSpc>
                <a:spcPts val="10123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51</a:t>
            </a:r>
          </a:p>
        </p:txBody>
      </p:sp>
    </p:spTree>
  </p:cSld>
  <p:clrMapOvr>
    <a:masterClrMapping/>
  </p:clrMapOvr>
  <p:transition spd="fast">
    <p:cover dir="l"/>
  </p:transition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4421" y="1580669"/>
            <a:ext cx="17199157" cy="7731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0"/>
              </a:lnSpc>
            </a:pPr>
            <a:r>
              <a:rPr lang="en-US" sz="725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150"/>
              </a:lnSpc>
            </a:pPr>
            <a:r>
              <a:rPr lang="en-US" sz="72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Hurry up to catch the train.</a:t>
            </a:r>
          </a:p>
          <a:p>
            <a:pPr algn="ctr">
              <a:lnSpc>
                <a:spcPts val="10150"/>
              </a:lnSpc>
            </a:pPr>
          </a:p>
          <a:p>
            <a:pPr algn="ctr">
              <a:lnSpc>
                <a:spcPts val="10150"/>
              </a:lnSpc>
            </a:pPr>
            <a:r>
              <a:rPr lang="en-US" sz="72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Hurry up,or You'll miss the train . </a:t>
            </a:r>
          </a:p>
          <a:p>
            <a:pPr algn="ctr">
              <a:lnSpc>
                <a:spcPts val="1015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52</a:t>
            </a:r>
          </a:p>
        </p:txBody>
      </p:sp>
    </p:spTree>
  </p:cSld>
  <p:clrMapOvr>
    <a:masterClrMapping/>
  </p:clrMapOvr>
  <p:transition spd="fast">
    <p:cover dir="l"/>
  </p:transition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85554"/>
            <a:ext cx="13463100" cy="2824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31"/>
              </a:lnSpc>
              <a:spcBef>
                <a:spcPct val="0"/>
              </a:spcBef>
            </a:pPr>
            <a:r>
              <a:rPr lang="en-US" b="true" sz="8165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Rule-5: Use "for" to give a reason.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572465"/>
            <a:ext cx="16036111" cy="568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8957"/>
              </a:lnSpc>
            </a:pPr>
            <a:r>
              <a:rPr lang="en-US" sz="63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Being hungry, he ate quickly. </a:t>
            </a:r>
          </a:p>
          <a:p>
            <a:pPr algn="ctr">
              <a:lnSpc>
                <a:spcPts val="8957"/>
              </a:lnSpc>
            </a:pPr>
            <a:r>
              <a:rPr lang="en-US" sz="639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 He was hungry,for he ate quickly. </a:t>
            </a:r>
          </a:p>
          <a:p>
            <a:pPr algn="ctr">
              <a:lnSpc>
                <a:spcPts val="8957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53</a:t>
            </a:r>
          </a:p>
        </p:txBody>
      </p:sp>
    </p:spTree>
  </p:cSld>
  <p:clrMapOvr>
    <a:masterClrMapping/>
  </p:clrMapOvr>
  <p:transition spd="fast">
    <p:cover dir="l"/>
  </p:transition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4421" y="241311"/>
            <a:ext cx="17199157" cy="9016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0"/>
              </a:lnSpc>
            </a:pPr>
            <a:r>
              <a:rPr lang="en-US" sz="7250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 </a:t>
            </a:r>
          </a:p>
          <a:p>
            <a:pPr algn="ctr">
              <a:lnSpc>
                <a:spcPts val="10150"/>
              </a:lnSpc>
            </a:pPr>
            <a:r>
              <a:rPr lang="en-US" sz="72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Simple- Wanting to stay fit, she exercises daily.</a:t>
            </a:r>
          </a:p>
          <a:p>
            <a:pPr algn="ctr">
              <a:lnSpc>
                <a:spcPts val="10150"/>
              </a:lnSpc>
            </a:pPr>
          </a:p>
          <a:p>
            <a:pPr algn="ctr">
              <a:lnSpc>
                <a:spcPts val="10150"/>
              </a:lnSpc>
            </a:pPr>
            <a:r>
              <a:rPr lang="en-US" sz="725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Compound-She wants to stay fit,for she exercises daily. </a:t>
            </a:r>
          </a:p>
          <a:p>
            <a:pPr algn="ctr">
              <a:lnSpc>
                <a:spcPts val="1015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54</a:t>
            </a:r>
          </a:p>
        </p:txBody>
      </p:sp>
    </p:spTree>
  </p:cSld>
  <p:clrMapOvr>
    <a:masterClrMapping/>
  </p:clrMapOvr>
  <p:transition spd="fast">
    <p:cover dir="l"/>
  </p:transition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1222" y="3542518"/>
            <a:ext cx="17264781" cy="3037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54"/>
              </a:lnSpc>
              <a:spcBef>
                <a:spcPct val="0"/>
              </a:spcBef>
            </a:pPr>
            <a:r>
              <a:rPr lang="en-US" sz="8681">
                <a:solidFill>
                  <a:srgbClr val="000000"/>
                </a:solidFill>
                <a:latin typeface="Barrio"/>
                <a:ea typeface="Barrio"/>
                <a:cs typeface="Barrio"/>
                <a:sym typeface="Barrio"/>
              </a:rPr>
              <a:t>Number 5 (Part-2): Complex to Compound  Sentence.</a:t>
            </a:r>
          </a:p>
        </p:txBody>
      </p:sp>
    </p:spTree>
  </p:cSld>
  <p:clrMapOvr>
    <a:masterClrMapping/>
  </p:clrMapOvr>
  <p:transition spd="fast">
    <p:cover dir="l"/>
  </p:transition>
</p:sld>
</file>

<file path=ppt/slides/slide56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39238" y="4392618"/>
            <a:ext cx="9525" cy="1301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386436" y="347222"/>
            <a:ext cx="15505602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1 : Remove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as/since/when"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. Then add 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"and"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between two clause.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0707" y="4006444"/>
            <a:ext cx="16036111" cy="568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Since the porter is strong, he will carry the luggage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. 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The porter was strong and he will carry the luggage. </a:t>
            </a:r>
          </a:p>
          <a:p>
            <a:pPr algn="ctr">
              <a:lnSpc>
                <a:spcPts val="8957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56</a:t>
            </a:r>
          </a:p>
        </p:txBody>
      </p:sp>
    </p:spTree>
  </p:cSld>
  <p:clrMapOvr>
    <a:masterClrMapping/>
  </p:clrMapOvr>
  <p:transition spd="fast">
    <p:cover dir="l"/>
  </p:transition>
</p:sld>
</file>

<file path=ppt/slides/slide57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86436" y="347222"/>
            <a:ext cx="15505602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2 : Remove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"though/although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. Then add 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"but"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between two clause.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30707" y="4006444"/>
            <a:ext cx="16036111" cy="568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Though he was rich, he led a very simple life.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He was rich but he led a simple life. </a:t>
            </a:r>
          </a:p>
          <a:p>
            <a:pPr algn="ctr">
              <a:lnSpc>
                <a:spcPts val="8957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57</a:t>
            </a:r>
          </a:p>
        </p:txBody>
      </p:sp>
    </p:spTree>
  </p:cSld>
  <p:clrMapOvr>
    <a:masterClrMapping/>
  </p:clrMapOvr>
  <p:transition spd="fast">
    <p:cover dir="l"/>
  </p:transition>
</p:sld>
</file>

<file path=ppt/slides/slide58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2790" y="895350"/>
            <a:ext cx="17362419" cy="3561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3 : Remove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"relative pronoun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 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add 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"and"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between two clause. 1st clause's object will be the subject of 2nd clause.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5945" y="4962525"/>
            <a:ext cx="16036111" cy="568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He bought a shirt which was costly.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he bought a shirt and it was costly.</a:t>
            </a:r>
          </a:p>
          <a:p>
            <a:pPr algn="ctr">
              <a:lnSpc>
                <a:spcPts val="8957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58</a:t>
            </a:r>
          </a:p>
        </p:txBody>
      </p:sp>
    </p:spTree>
  </p:cSld>
  <p:clrMapOvr>
    <a:masterClrMapping/>
  </p:clrMapOvr>
  <p:transition spd="fast">
    <p:cover dir="l"/>
  </p:transition>
</p:sld>
</file>

<file path=ppt/slides/slide59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2790" y="895350"/>
            <a:ext cx="17362419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4 : Remove the part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"If - not</a:t>
            </a:r>
            <a:r>
              <a:rPr lang="en-US" sz="6800" i="true">
                <a:solidFill>
                  <a:srgbClr val="0097B2"/>
                </a:solidFill>
                <a:latin typeface="Roca Two Italics"/>
                <a:ea typeface="Roca Two Italics"/>
                <a:cs typeface="Roca Two Italics"/>
                <a:sym typeface="Roca Two Italics"/>
              </a:rPr>
              <a:t>" 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rest of the clause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"or"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2nd clause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59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5945" y="3874090"/>
            <a:ext cx="16036111" cy="4552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If you do not move, you will die.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Move or you will die.</a:t>
            </a:r>
          </a:p>
          <a:p>
            <a:pPr algn="ctr">
              <a:lnSpc>
                <a:spcPts val="8957"/>
              </a:lnSpc>
            </a:pPr>
          </a:p>
        </p:txBody>
      </p:sp>
    </p:spTree>
  </p:cSld>
  <p:clrMapOvr>
    <a:masterClrMapping/>
  </p:clrMapOvr>
  <p:transition spd="fast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28663" y="488470"/>
            <a:ext cx="13851376" cy="4520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7"/>
              </a:lnSpc>
            </a:pPr>
            <a:r>
              <a:rPr lang="en-US" b="true" sz="6099" spc="-25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Rule-1:</a:t>
            </a:r>
          </a:p>
          <a:p>
            <a:pPr algn="ctr">
              <a:lnSpc>
                <a:spcPts val="7197"/>
              </a:lnSpc>
            </a:pPr>
            <a:r>
              <a:rPr lang="en-US" b="true" sz="6099" spc="-25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ln affirmative sentences, "only" is used. In negative sentences, "none but" is used instead of "only" when it qualifies a noun.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32810" y="6246530"/>
            <a:ext cx="15065722" cy="164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195"/>
              </a:lnSpc>
            </a:pPr>
            <a:r>
              <a:rPr lang="en-US" sz="5900" spc="-8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Affirmative : Only Rina can do this sum. </a:t>
            </a:r>
          </a:p>
          <a:p>
            <a:pPr algn="just">
              <a:lnSpc>
                <a:spcPts val="6195"/>
              </a:lnSpc>
            </a:pPr>
            <a:r>
              <a:rPr lang="en-US" sz="5900" spc="-8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Negative : None but Rina can do this sum.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76631" y="8467175"/>
            <a:ext cx="9276234" cy="1374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87"/>
              </a:lnSpc>
            </a:pPr>
            <a:r>
              <a:rPr lang="en-US" sz="57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Note</a:t>
            </a:r>
            <a:r>
              <a:rPr lang="en-US" sz="5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For non-living thing</a:t>
            </a:r>
          </a:p>
          <a:p>
            <a:pPr algn="ctr">
              <a:lnSpc>
                <a:spcPts val="4987"/>
              </a:lnSpc>
            </a:pPr>
            <a:r>
              <a:rPr lang="en-US" sz="5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use "</a:t>
            </a:r>
            <a:r>
              <a:rPr lang="en-US" sz="57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Nothing but</a:t>
            </a:r>
            <a:r>
              <a:rPr lang="en-US" sz="57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".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3001" y="5212750"/>
            <a:ext cx="3202632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Example: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  <p:transition spd="fast">
    <p:cover dir="l"/>
  </p:transition>
</p:sld>
</file>

<file path=ppt/slides/slide60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60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62790" y="895350"/>
            <a:ext cx="17362419" cy="2360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5: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"Very"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instead of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"So"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and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"And"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instead of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"that"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5945" y="3874090"/>
            <a:ext cx="16036111" cy="568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He is so beautiful that Mitul cannot marry her.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She is very beautiful and Mitul cannot marry her.</a:t>
            </a:r>
          </a:p>
          <a:p>
            <a:pPr algn="ctr">
              <a:lnSpc>
                <a:spcPts val="8957"/>
              </a:lnSpc>
            </a:pPr>
          </a:p>
        </p:txBody>
      </p:sp>
    </p:spTree>
  </p:cSld>
  <p:clrMapOvr>
    <a:masterClrMapping/>
  </p:clrMapOvr>
  <p:transition spd="fast">
    <p:cover dir="l"/>
  </p:transition>
</p:sld>
</file>

<file path=ppt/slides/slide61.xml><?xml version="1.0" encoding="utf-8"?>
<p:sld xmlns:p="http://schemas.openxmlformats.org/presentationml/2006/main" xmlns:a="http://schemas.openxmlformats.org/drawingml/2006/main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62790" y="895350"/>
            <a:ext cx="17362419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Rule 5: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2nd clause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and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 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1st clause </a:t>
            </a:r>
            <a:r>
              <a:rPr lang="en-US" b="true" sz="6800">
                <a:solidFill>
                  <a:srgbClr val="000000"/>
                </a:solidFill>
                <a:latin typeface="Roca Two Bold"/>
                <a:ea typeface="Roca Two Bold"/>
                <a:cs typeface="Roca Two Bold"/>
                <a:sym typeface="Roca Two Bold"/>
              </a:rPr>
              <a:t>+ </a:t>
            </a:r>
            <a:r>
              <a:rPr lang="en-US" b="true" sz="6800">
                <a:solidFill>
                  <a:srgbClr val="0097B2"/>
                </a:solidFill>
                <a:latin typeface="Roca Two Bold"/>
                <a:ea typeface="Roca Two Bold"/>
                <a:cs typeface="Roca Two Bold"/>
                <a:sym typeface="Roca Two Bold"/>
              </a:rPr>
              <a:t>obj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5945" y="3874090"/>
            <a:ext cx="16036111" cy="4552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Complex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I know that .</a:t>
            </a:r>
          </a:p>
          <a:p>
            <a:pPr algn="ctr">
              <a:lnSpc>
                <a:spcPts val="8957"/>
              </a:lnSpc>
            </a:pPr>
            <a:r>
              <a:rPr lang="en-US" sz="6398" i="true">
                <a:solidFill>
                  <a:srgbClr val="5170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Compound</a:t>
            </a:r>
            <a:r>
              <a:rPr lang="en-US" sz="6398" i="true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: She is very beautiful and Mitul cannot marry her.</a:t>
            </a:r>
          </a:p>
          <a:p>
            <a:pPr algn="ctr">
              <a:lnSpc>
                <a:spcPts val="8957"/>
              </a:lnSpc>
            </a:pPr>
          </a:p>
        </p:txBody>
      </p:sp>
    </p:spTree>
  </p:cSld>
  <p:clrMapOvr>
    <a:masterClrMapping/>
  </p:clrMapOvr>
  <p:transition spd="fast">
    <p:cover dir="l"/>
  </p:transition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62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6953" y="3240805"/>
            <a:ext cx="15474093" cy="341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00"/>
              </a:lnSpc>
              <a:spcBef>
                <a:spcPct val="0"/>
              </a:spcBef>
            </a:pPr>
            <a:r>
              <a:rPr lang="en-US" sz="19929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Thank you all</a:t>
            </a:r>
          </a:p>
        </p:txBody>
      </p:sp>
    </p:spTree>
  </p:cSld>
  <p:clrMapOvr>
    <a:masterClrMapping/>
  </p:clrMapOvr>
  <p:transition spd="fast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22171" y="-3978829"/>
            <a:ext cx="10287000" cy="18244658"/>
          </a:xfrm>
          <a:custGeom>
            <a:avLst/>
            <a:gdLst/>
            <a:ahLst/>
            <a:cxnLst/>
            <a:rect r="r" b="b" t="t" l="l"/>
            <a:pathLst>
              <a:path h="18244658" w="10287000">
                <a:moveTo>
                  <a:pt x="0" y="0"/>
                </a:moveTo>
                <a:lnTo>
                  <a:pt x="10287000" y="0"/>
                </a:lnTo>
                <a:lnTo>
                  <a:pt x="10287000" y="18244658"/>
                </a:lnTo>
                <a:lnTo>
                  <a:pt x="0" y="182446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71765" y="47625"/>
            <a:ext cx="16230600" cy="6074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92"/>
              </a:lnSpc>
            </a:pPr>
            <a:r>
              <a:rPr lang="en-US" b="true" sz="6099" spc="-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Rule-2:</a:t>
            </a:r>
          </a:p>
          <a:p>
            <a:pPr algn="ctr">
              <a:lnSpc>
                <a:spcPts val="6892"/>
              </a:lnSpc>
            </a:pPr>
            <a:r>
              <a:rPr lang="en-US" b="true" sz="6099" spc="-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 sentences with "must" or strong necessity in affirmative form, </a:t>
            </a:r>
          </a:p>
          <a:p>
            <a:pPr algn="ctr">
              <a:lnSpc>
                <a:spcPts val="6892"/>
              </a:lnSpc>
            </a:pPr>
            <a:r>
              <a:rPr lang="en-US" b="true" sz="6099" spc="-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 negative form we use:</a:t>
            </a:r>
          </a:p>
          <a:p>
            <a:pPr algn="ctr">
              <a:lnSpc>
                <a:spcPts val="6892"/>
              </a:lnSpc>
            </a:pPr>
            <a:r>
              <a:rPr lang="en-US" b="true" sz="6099" spc="-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"cannot but" (followed by baseverb)</a:t>
            </a:r>
          </a:p>
          <a:p>
            <a:pPr algn="ctr">
              <a:lnSpc>
                <a:spcPts val="6892"/>
              </a:lnSpc>
            </a:pPr>
            <a:r>
              <a:rPr lang="en-US" b="true" sz="6099" spc="-8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"cannot help" (followed by verb+ing)</a:t>
            </a:r>
          </a:p>
          <a:p>
            <a:pPr algn="ctr" marL="0" indent="0" lvl="0">
              <a:lnSpc>
                <a:spcPts val="6892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636110" y="5334000"/>
            <a:ext cx="15015780" cy="4237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82"/>
              </a:lnSpc>
            </a:pPr>
            <a:r>
              <a:rPr lang="en-US" b="true" sz="6230" spc="-2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Examples:</a:t>
            </a:r>
          </a:p>
          <a:p>
            <a:pPr algn="ctr">
              <a:lnSpc>
                <a:spcPts val="5482"/>
              </a:lnSpc>
            </a:pPr>
            <a:r>
              <a:rPr lang="en-US" sz="6230" spc="-21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Affirmative: We must obey our parents.</a:t>
            </a:r>
          </a:p>
          <a:p>
            <a:pPr algn="ctr">
              <a:lnSpc>
                <a:spcPts val="5482"/>
              </a:lnSpc>
            </a:pPr>
            <a:r>
              <a:rPr lang="en-US" sz="6230" spc="-21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Negative:We cannot but obey our parents.</a:t>
            </a:r>
          </a:p>
          <a:p>
            <a:pPr algn="ctr">
              <a:lnSpc>
                <a:spcPts val="5482"/>
              </a:lnSpc>
            </a:pPr>
            <a:r>
              <a:rPr lang="en-US" sz="6230" spc="-21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(using base form) or</a:t>
            </a:r>
          </a:p>
          <a:p>
            <a:pPr algn="ctr">
              <a:lnSpc>
                <a:spcPts val="5482"/>
              </a:lnSpc>
            </a:pPr>
            <a:r>
              <a:rPr lang="en-US" sz="6230" spc="-21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cannot help obeying our parents.</a:t>
            </a:r>
          </a:p>
          <a:p>
            <a:pPr algn="ctr">
              <a:lnSpc>
                <a:spcPts val="5482"/>
              </a:lnSpc>
            </a:pPr>
            <a:r>
              <a:rPr lang="en-US" sz="6230" spc="-21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(using gerund)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  <p:transition spd="fast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2858728" y="-5142272"/>
            <a:ext cx="11125952" cy="19732592"/>
          </a:xfrm>
          <a:custGeom>
            <a:avLst/>
            <a:gdLst/>
            <a:ahLst/>
            <a:cxnLst/>
            <a:rect r="r" b="b" t="t" l="l"/>
            <a:pathLst>
              <a:path h="19732592" w="11125952">
                <a:moveTo>
                  <a:pt x="0" y="0"/>
                </a:moveTo>
                <a:lnTo>
                  <a:pt x="11125952" y="0"/>
                </a:lnTo>
                <a:lnTo>
                  <a:pt x="11125952" y="19732592"/>
                </a:lnTo>
                <a:lnTo>
                  <a:pt x="0" y="19732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9050"/>
            <a:ext cx="16317285" cy="5433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6"/>
              </a:lnSpc>
            </a:pPr>
            <a:r>
              <a:rPr lang="en-US" b="true" sz="6099" spc="11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Rule-3:</a:t>
            </a:r>
          </a:p>
          <a:p>
            <a:pPr algn="ctr">
              <a:lnSpc>
                <a:spcPts val="7136"/>
              </a:lnSpc>
            </a:pPr>
            <a:r>
              <a:rPr lang="en-US" b="true" sz="6099" spc="11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If the affirmative sentence</a:t>
            </a:r>
          </a:p>
          <a:p>
            <a:pPr algn="ctr">
              <a:lnSpc>
                <a:spcPts val="7136"/>
              </a:lnSpc>
            </a:pPr>
            <a:r>
              <a:rPr lang="en-US" b="true" sz="6099" spc="11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begins with Everybody/Everyone,</a:t>
            </a:r>
          </a:p>
          <a:p>
            <a:pPr algn="ctr">
              <a:lnSpc>
                <a:spcPts val="7136"/>
              </a:lnSpc>
            </a:pPr>
            <a:r>
              <a:rPr lang="en-US" b="true" sz="6099" spc="11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then the negative sentence must start with Nobody/No one/None, and the verb remains unchanged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67555" y="5595366"/>
            <a:ext cx="12546266" cy="4099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4"/>
              </a:lnSpc>
            </a:pPr>
            <a:r>
              <a:rPr lang="en-US" sz="66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 :</a:t>
            </a:r>
          </a:p>
          <a:p>
            <a:pPr algn="ctr">
              <a:lnSpc>
                <a:spcPts val="6444"/>
              </a:lnSpc>
            </a:pPr>
            <a:r>
              <a:rPr lang="en-US" sz="664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Affirmative: Everybody should </a:t>
            </a:r>
          </a:p>
          <a:p>
            <a:pPr algn="ctr">
              <a:lnSpc>
                <a:spcPts val="6444"/>
              </a:lnSpc>
            </a:pPr>
            <a:r>
              <a:rPr lang="en-US" sz="664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admit the truth.</a:t>
            </a:r>
          </a:p>
          <a:p>
            <a:pPr algn="ctr">
              <a:lnSpc>
                <a:spcPts val="6444"/>
              </a:lnSpc>
            </a:pPr>
            <a:r>
              <a:rPr lang="en-US" sz="664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Negative: Nobody should deny</a:t>
            </a:r>
          </a:p>
          <a:p>
            <a:pPr algn="ctr">
              <a:lnSpc>
                <a:spcPts val="6444"/>
              </a:lnSpc>
            </a:pPr>
            <a:r>
              <a:rPr lang="en-US" sz="664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the truth.</a:t>
            </a:r>
          </a:p>
        </p:txBody>
      </p:sp>
    </p:spTree>
  </p:cSld>
  <p:clrMapOvr>
    <a:masterClrMapping/>
  </p:clrMapOvr>
  <p:transition spd="fast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ED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3558481" y="-3885970"/>
            <a:ext cx="11171038" cy="19812556"/>
          </a:xfrm>
          <a:custGeom>
            <a:avLst/>
            <a:gdLst/>
            <a:ahLst/>
            <a:cxnLst/>
            <a:rect r="r" b="b" t="t" l="l"/>
            <a:pathLst>
              <a:path h="19812556" w="11171038">
                <a:moveTo>
                  <a:pt x="0" y="0"/>
                </a:moveTo>
                <a:lnTo>
                  <a:pt x="11171038" y="0"/>
                </a:lnTo>
                <a:lnTo>
                  <a:pt x="11171038" y="19812556"/>
                </a:lnTo>
                <a:lnTo>
                  <a:pt x="0" y="19812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106141" y="1133475"/>
            <a:ext cx="17365441" cy="4886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4.1: Affirmative: As soon as +</a:t>
            </a:r>
          </a:p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past indefinite tense,</a:t>
            </a:r>
          </a:p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past indefinite tense</a:t>
            </a:r>
          </a:p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Negative: No sooner had + subject + </a:t>
            </a:r>
          </a:p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past participle + ---- than </a:t>
            </a:r>
          </a:p>
          <a:p>
            <a:pPr algn="ctr">
              <a:lnSpc>
                <a:spcPts val="6386"/>
              </a:lnSpc>
            </a:pPr>
            <a:r>
              <a:rPr lang="en-US" b="true" sz="6200" spc="-6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+ past indefinite tense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78935" y="-23495"/>
            <a:ext cx="6995289" cy="1052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6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Rule-4: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1280" y="6210808"/>
            <a:ext cx="17365441" cy="3559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3"/>
              </a:lnSpc>
            </a:pPr>
            <a:r>
              <a:rPr lang="en-US" b="true" sz="6273" spc="-28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Examples:</a:t>
            </a:r>
          </a:p>
          <a:p>
            <a:pPr algn="ctr">
              <a:lnSpc>
                <a:spcPts val="5583"/>
              </a:lnSpc>
            </a:pPr>
            <a:r>
              <a:rPr lang="en-US" sz="6273" spc="-2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Affirmative: As soon as I left the place he went away.</a:t>
            </a:r>
          </a:p>
          <a:p>
            <a:pPr algn="ctr">
              <a:lnSpc>
                <a:spcPts val="5583"/>
              </a:lnSpc>
            </a:pPr>
            <a:r>
              <a:rPr lang="en-US" sz="6273" spc="-28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Negative: No sooner had I left the place than he went away.  </a:t>
            </a:r>
          </a:p>
        </p:txBody>
      </p:sp>
    </p:spTree>
  </p:cSld>
  <p:clrMapOvr>
    <a:masterClrMapping/>
  </p:clrMapOvr>
  <p:transition spd="fast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DAGtfk9Y9io</dc:identifier>
  <dcterms:modified xsi:type="dcterms:W3CDTF">2011-08-01T06:04:30Z</dcterms:modified>
  <cp:revision>1</cp:revision>
  <dc:title>Cream and Black Illustrative Group Project Presentation</dc:title>
</cp:coreProperties>
</file>

<file path=docProps/thumbnail.jpeg>
</file>